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736" r:id="rId5"/>
    <p:sldId id="692" r:id="rId6"/>
    <p:sldId id="766" r:id="rId7"/>
    <p:sldId id="758" r:id="rId8"/>
    <p:sldId id="747" r:id="rId9"/>
    <p:sldId id="749" r:id="rId10"/>
    <p:sldId id="751" r:id="rId11"/>
    <p:sldId id="760" r:id="rId12"/>
    <p:sldId id="764" r:id="rId13"/>
    <p:sldId id="765" r:id="rId14"/>
    <p:sldId id="755" r:id="rId15"/>
    <p:sldId id="756" r:id="rId16"/>
    <p:sldId id="754" r:id="rId17"/>
    <p:sldId id="761" r:id="rId18"/>
    <p:sldId id="757" r:id="rId19"/>
    <p:sldId id="759" r:id="rId20"/>
    <p:sldId id="769" r:id="rId21"/>
    <p:sldId id="767" r:id="rId22"/>
    <p:sldId id="768" r:id="rId23"/>
    <p:sldId id="763" r:id="rId24"/>
    <p:sldId id="762" r:id="rId25"/>
    <p:sldId id="652" r:id="rId26"/>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s" id="{21BDE288-4CCE-4A97-AF21-EB5AC0F679AC}">
          <p14:sldIdLst>
            <p14:sldId id="736"/>
            <p14:sldId id="692"/>
            <p14:sldId id="766"/>
          </p14:sldIdLst>
        </p14:section>
        <p14:section name="Template slides" id="{838D5249-8682-416C-831D-A2D4F708E84D}">
          <p14:sldIdLst>
            <p14:sldId id="758"/>
            <p14:sldId id="747"/>
            <p14:sldId id="749"/>
            <p14:sldId id="751"/>
            <p14:sldId id="760"/>
            <p14:sldId id="764"/>
            <p14:sldId id="765"/>
            <p14:sldId id="755"/>
            <p14:sldId id="756"/>
            <p14:sldId id="754"/>
            <p14:sldId id="761"/>
            <p14:sldId id="757"/>
            <p14:sldId id="759"/>
            <p14:sldId id="769"/>
            <p14:sldId id="767"/>
            <p14:sldId id="768"/>
            <p14:sldId id="763"/>
            <p14:sldId id="762"/>
            <p14:sldId id="6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CA"/>
    <a:srgbClr val="820000"/>
    <a:srgbClr val="5E2750"/>
    <a:srgbClr val="EB9700"/>
    <a:srgbClr val="FECB00"/>
    <a:srgbClr val="A8B400"/>
    <a:srgbClr val="007C92"/>
    <a:srgbClr val="9C2AA0"/>
    <a:srgbClr val="54575A"/>
    <a:srgbClr val="EA23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06BCA-A374-4585-A058-D63BC70D37BB}" v="18" dt="2021-11-25T14:50:41.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9" autoAdjust="0"/>
    <p:restoredTop sz="96387" autoAdjust="0"/>
  </p:normalViewPr>
  <p:slideViewPr>
    <p:cSldViewPr snapToGrid="0" snapToObjects="1" showGuides="1">
      <p:cViewPr varScale="1">
        <p:scale>
          <a:sx n="83" d="100"/>
          <a:sy n="83" d="100"/>
        </p:scale>
        <p:origin x="99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8460"/>
    </p:cViewPr>
  </p:sorterViewPr>
  <p:notesViewPr>
    <p:cSldViewPr snapToGrid="0" showGuides="1">
      <p:cViewPr varScale="1">
        <p:scale>
          <a:sx n="75" d="100"/>
          <a:sy n="75" d="100"/>
        </p:scale>
        <p:origin x="2448" y="72"/>
      </p:cViewPr>
      <p:guideLst>
        <p:guide orient="horz" pos="311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17/02/2022</a:t>
            </a:fld>
            <a:endParaRPr lang="en-GB" dirty="0">
              <a:latin typeface="Vodafone Rg" pitchFamily="34" charset="0"/>
            </a:endParaRPr>
          </a:p>
        </p:txBody>
      </p:sp>
      <p:sp>
        <p:nvSpPr>
          <p:cNvPr id="4" name="Footer Placeholder 3"/>
          <p:cNvSpPr>
            <a:spLocks noGrp="1"/>
          </p:cNvSpPr>
          <p:nvPr>
            <p:ph type="ftr" sz="quarter" idx="2"/>
          </p:nvPr>
        </p:nvSpPr>
        <p:spPr>
          <a:xfrm>
            <a:off x="0" y="9377317"/>
            <a:ext cx="2945659" cy="493633"/>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850443" y="9377317"/>
            <a:ext cx="2945659" cy="493633"/>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17/02/2022</a:t>
            </a:fld>
            <a:endParaRPr lang="en-GB" dirty="0"/>
          </a:p>
        </p:txBody>
      </p:sp>
      <p:sp>
        <p:nvSpPr>
          <p:cNvPr id="4" name="Slide Image Placeholder 3"/>
          <p:cNvSpPr>
            <a:spLocks noGrp="1" noRot="1" noChangeAspect="1"/>
          </p:cNvSpPr>
          <p:nvPr>
            <p:ph type="sldImg" idx="2"/>
          </p:nvPr>
        </p:nvSpPr>
        <p:spPr>
          <a:xfrm>
            <a:off x="107950" y="739775"/>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9"/>
            <a:ext cx="2945659" cy="493633"/>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850443" y="9377319"/>
            <a:ext cx="2945659" cy="493633"/>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5.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7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emf"/><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7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3.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4.jpeg"/><Relationship Id="rId1" Type="http://schemas.openxmlformats.org/officeDocument/2006/relationships/slideMaster" Target="../slideMasters/slideMaster1.xml"/><Relationship Id="rId4" Type="http://schemas.openxmlformats.org/officeDocument/2006/relationships/image" Target="../media/image50.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5.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7.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8.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9.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3.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Ic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910178" y="1904688"/>
            <a:ext cx="1315110" cy="1314000"/>
          </a:xfrm>
          <a:prstGeom prst="rect">
            <a:avLst/>
          </a:prstGeom>
        </p:spPr>
      </p:pic>
    </p:spTree>
    <p:extLst>
      <p:ext uri="{BB962C8B-B14F-4D97-AF65-F5344CB8AC3E}">
        <p14:creationId xmlns:p14="http://schemas.microsoft.com/office/powerpoint/2010/main" val="331516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Image 4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717472" y="862013"/>
              <a:ext cx="220410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25365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Image 5 One Line">
    <p:spTree>
      <p:nvGrpSpPr>
        <p:cNvPr id="1" name=""/>
        <p:cNvGrpSpPr/>
        <p:nvPr/>
      </p:nvGrpSpPr>
      <p:grpSpPr>
        <a:xfrm>
          <a:off x="0" y="0"/>
          <a:ext cx="0" cy="0"/>
          <a:chOff x="0" y="0"/>
          <a:chExt cx="0" cy="0"/>
        </a:xfrm>
      </p:grpSpPr>
      <p:grpSp>
        <p:nvGrpSpPr>
          <p:cNvPr id="6" name="Group 5"/>
          <p:cNvGrpSpPr/>
          <p:nvPr userDrawn="1"/>
        </p:nvGrpSpPr>
        <p:grpSpPr>
          <a:xfrm>
            <a:off x="1356" y="763"/>
            <a:ext cx="9141289" cy="5141975"/>
            <a:chOff x="1356" y="763"/>
            <a:chExt cx="9141289" cy="5141975"/>
          </a:xfrm>
        </p:grpSpPr>
        <p:pic>
          <p:nvPicPr>
            <p:cNvPr id="10" name="Picture 9"/>
            <p:cNvPicPr>
              <a:picLocks noChangeAspect="1"/>
            </p:cNvPicPr>
            <p:nvPr userDrawn="1"/>
          </p:nvPicPr>
          <p:blipFill>
            <a:blip r:embed="rId2"/>
            <a:stretch>
              <a:fillRect/>
            </a:stretch>
          </p:blipFill>
          <p:spPr>
            <a:xfrm>
              <a:off x="1356"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8691" y="862012"/>
              <a:ext cx="2666250"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53502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Image 5 Two Line">
    <p:spTree>
      <p:nvGrpSpPr>
        <p:cNvPr id="1" name=""/>
        <p:cNvGrpSpPr/>
        <p:nvPr/>
      </p:nvGrpSpPr>
      <p:grpSpPr>
        <a:xfrm>
          <a:off x="0" y="0"/>
          <a:ext cx="0" cy="0"/>
          <a:chOff x="0" y="0"/>
          <a:chExt cx="0" cy="0"/>
        </a:xfrm>
      </p:grpSpPr>
      <p:grpSp>
        <p:nvGrpSpPr>
          <p:cNvPr id="6" name="Group 5"/>
          <p:cNvGrpSpPr/>
          <p:nvPr userDrawn="1"/>
        </p:nvGrpSpPr>
        <p:grpSpPr>
          <a:xfrm>
            <a:off x="678" y="762"/>
            <a:ext cx="9141289" cy="5141975"/>
            <a:chOff x="678" y="762"/>
            <a:chExt cx="9141289" cy="5141975"/>
          </a:xfrm>
        </p:grpSpPr>
        <p:pic>
          <p:nvPicPr>
            <p:cNvPr id="10" name="Picture 9"/>
            <p:cNvPicPr>
              <a:picLocks noChangeAspect="1"/>
            </p:cNvPicPr>
            <p:nvPr userDrawn="1"/>
          </p:nvPicPr>
          <p:blipFill>
            <a:blip r:embed="rId2"/>
            <a:stretch>
              <a:fillRect/>
            </a:stretch>
          </p:blipFill>
          <p:spPr>
            <a:xfrm>
              <a:off x="678"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0480" y="866774"/>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876931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Image 6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3575" y="871537"/>
              <a:ext cx="2691135" cy="3569760"/>
            </a:xfrm>
            <a:prstGeom prst="rect">
              <a:avLst/>
            </a:prstGeom>
          </p:spPr>
        </p:pic>
      </p:grpSp>
      <p:sp>
        <p:nvSpPr>
          <p:cNvPr id="2" name="Title 1"/>
          <p:cNvSpPr>
            <a:spLocks noGrp="1"/>
          </p:cNvSpPr>
          <p:nvPr>
            <p:ph type="ctrTitle"/>
          </p:nvPr>
        </p:nvSpPr>
        <p:spPr>
          <a:xfrm>
            <a:off x="4394551" y="2323430"/>
            <a:ext cx="4498623"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202719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Image 6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3"/>
            <a:ext cx="9141287" cy="5141973"/>
            <a:chOff x="1356" y="763"/>
            <a:chExt cx="9141287" cy="5141973"/>
          </a:xfrm>
        </p:grpSpPr>
        <p:pic>
          <p:nvPicPr>
            <p:cNvPr id="10" name="Picture 9"/>
            <p:cNvPicPr>
              <a:picLocks noChangeAspect="1"/>
            </p:cNvPicPr>
            <p:nvPr userDrawn="1"/>
          </p:nvPicPr>
          <p:blipFill>
            <a:blip r:embed="rId2"/>
            <a:stretch>
              <a:fillRect/>
            </a:stretch>
          </p:blipFill>
          <p:spPr>
            <a:xfrm>
              <a:off x="1356" y="763"/>
              <a:ext cx="9141287" cy="5141973"/>
            </a:xfrm>
            <a:prstGeom prst="rect">
              <a:avLst/>
            </a:prstGeom>
          </p:spPr>
        </p:pic>
        <p:pic>
          <p:nvPicPr>
            <p:cNvPr id="5" name="Picture 4"/>
            <p:cNvPicPr>
              <a:picLocks noChangeAspect="1"/>
            </p:cNvPicPr>
            <p:nvPr userDrawn="1"/>
          </p:nvPicPr>
          <p:blipFill>
            <a:blip r:embed="rId3"/>
            <a:stretch>
              <a:fillRect/>
            </a:stretch>
          </p:blipFill>
          <p:spPr>
            <a:xfrm>
              <a:off x="3241289" y="871538"/>
              <a:ext cx="2680470" cy="3562656"/>
            </a:xfrm>
            <a:prstGeom prst="rect">
              <a:avLst/>
            </a:prstGeom>
          </p:spPr>
        </p:pic>
      </p:grpSp>
      <p:sp>
        <p:nvSpPr>
          <p:cNvPr id="2" name="Title 1"/>
          <p:cNvSpPr>
            <a:spLocks noGrp="1"/>
          </p:cNvSpPr>
          <p:nvPr>
            <p:ph type="ctrTitle"/>
          </p:nvPr>
        </p:nvSpPr>
        <p:spPr>
          <a:xfrm>
            <a:off x="4467667"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037531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Image 7 One Line">
    <p:spTree>
      <p:nvGrpSpPr>
        <p:cNvPr id="1" name=""/>
        <p:cNvGrpSpPr/>
        <p:nvPr/>
      </p:nvGrpSpPr>
      <p:grpSpPr>
        <a:xfrm>
          <a:off x="0" y="0"/>
          <a:ext cx="0" cy="0"/>
          <a:chOff x="0" y="0"/>
          <a:chExt cx="0" cy="0"/>
        </a:xfrm>
      </p:grpSpPr>
      <p:grpSp>
        <p:nvGrpSpPr>
          <p:cNvPr id="7" name="Group 6"/>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6" name="Picture 5"/>
            <p:cNvPicPr>
              <a:picLocks noChangeAspect="1"/>
            </p:cNvPicPr>
            <p:nvPr userDrawn="1"/>
          </p:nvPicPr>
          <p:blipFill>
            <a:blip r:embed="rId3"/>
            <a:stretch>
              <a:fillRect/>
            </a:stretch>
          </p:blipFill>
          <p:spPr>
            <a:xfrm>
              <a:off x="3250243" y="859632"/>
              <a:ext cx="2691135" cy="3569760"/>
            </a:xfrm>
            <a:prstGeom prst="rect">
              <a:avLst/>
            </a:prstGeom>
          </p:spPr>
        </p:pic>
      </p:grpSp>
      <p:sp>
        <p:nvSpPr>
          <p:cNvPr id="2" name="Title 1"/>
          <p:cNvSpPr>
            <a:spLocks noGrp="1"/>
          </p:cNvSpPr>
          <p:nvPr>
            <p:ph type="ctrTitle"/>
          </p:nvPr>
        </p:nvSpPr>
        <p:spPr>
          <a:xfrm>
            <a:off x="4396451" y="2326210"/>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7985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Image 7 Two Line">
    <p:spTree>
      <p:nvGrpSpPr>
        <p:cNvPr id="1" name=""/>
        <p:cNvGrpSpPr/>
        <p:nvPr/>
      </p:nvGrpSpPr>
      <p:grpSpPr>
        <a:xfrm>
          <a:off x="0" y="0"/>
          <a:ext cx="0" cy="0"/>
          <a:chOff x="0" y="0"/>
          <a:chExt cx="0" cy="0"/>
        </a:xfrm>
      </p:grpSpPr>
      <p:grpSp>
        <p:nvGrpSpPr>
          <p:cNvPr id="6" name="Group 5"/>
          <p:cNvGrpSpPr/>
          <p:nvPr userDrawn="1"/>
        </p:nvGrpSpPr>
        <p:grpSpPr>
          <a:xfrm>
            <a:off x="1694" y="762"/>
            <a:ext cx="9141289" cy="5141975"/>
            <a:chOff x="1694" y="762"/>
            <a:chExt cx="9141289" cy="5141975"/>
          </a:xfrm>
        </p:grpSpPr>
        <p:pic>
          <p:nvPicPr>
            <p:cNvPr id="10" name="Picture 9"/>
            <p:cNvPicPr>
              <a:picLocks noChangeAspect="1"/>
            </p:cNvPicPr>
            <p:nvPr userDrawn="1"/>
          </p:nvPicPr>
          <p:blipFill>
            <a:blip r:embed="rId2"/>
            <a:stretch>
              <a:fillRect/>
            </a:stretch>
          </p:blipFill>
          <p:spPr>
            <a:xfrm>
              <a:off x="1694"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58899" y="869156"/>
              <a:ext cx="2684025" cy="3562656"/>
            </a:xfrm>
            <a:prstGeom prst="rect">
              <a:avLst/>
            </a:prstGeom>
          </p:spPr>
        </p:pic>
      </p:grpSp>
      <p:sp>
        <p:nvSpPr>
          <p:cNvPr id="2" name="Title 1"/>
          <p:cNvSpPr>
            <a:spLocks noGrp="1"/>
          </p:cNvSpPr>
          <p:nvPr>
            <p:ph type="ctrTitle"/>
          </p:nvPr>
        </p:nvSpPr>
        <p:spPr>
          <a:xfrm>
            <a:off x="4470400" y="2216255"/>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09686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Image 8 One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96526" y="854676"/>
              <a:ext cx="2627145"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916284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Image 8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98433" y="864394"/>
              <a:ext cx="2620035" cy="3537792"/>
            </a:xfrm>
            <a:prstGeom prst="rect">
              <a:avLst/>
            </a:prstGeom>
          </p:spPr>
        </p:pic>
      </p:grpSp>
      <p:sp>
        <p:nvSpPr>
          <p:cNvPr id="2" name="Title 1"/>
          <p:cNvSpPr>
            <a:spLocks noGrp="1"/>
          </p:cNvSpPr>
          <p:nvPr>
            <p:ph type="ctrTitle"/>
          </p:nvPr>
        </p:nvSpPr>
        <p:spPr>
          <a:xfrm>
            <a:off x="4514850" y="3241132"/>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25533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Image 9 One Line">
    <p:spTree>
      <p:nvGrpSpPr>
        <p:cNvPr id="1" name=""/>
        <p:cNvGrpSpPr/>
        <p:nvPr/>
      </p:nvGrpSpPr>
      <p:grpSpPr>
        <a:xfrm>
          <a:off x="0" y="0"/>
          <a:ext cx="0" cy="0"/>
          <a:chOff x="0" y="0"/>
          <a:chExt cx="0" cy="0"/>
        </a:xfrm>
      </p:grpSpPr>
      <p:grpSp>
        <p:nvGrpSpPr>
          <p:cNvPr id="6" name="Group 5"/>
          <p:cNvGrpSpPr/>
          <p:nvPr userDrawn="1"/>
        </p:nvGrpSpPr>
        <p:grpSpPr>
          <a:xfrm>
            <a:off x="1355" y="762"/>
            <a:ext cx="9141291" cy="5141976"/>
            <a:chOff x="1355" y="762"/>
            <a:chExt cx="9141291" cy="5141976"/>
          </a:xfrm>
        </p:grpSpPr>
        <p:pic>
          <p:nvPicPr>
            <p:cNvPr id="10" name="Picture 9"/>
            <p:cNvPicPr>
              <a:picLocks noChangeAspect="1"/>
            </p:cNvPicPr>
            <p:nvPr userDrawn="1"/>
          </p:nvPicPr>
          <p:blipFill>
            <a:blip r:embed="rId2"/>
            <a:stretch>
              <a:fillRect/>
            </a:stretch>
          </p:blipFill>
          <p:spPr>
            <a:xfrm>
              <a:off x="1355"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9227" y="862012"/>
              <a:ext cx="2666250"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8022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d Icon">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910178" y="1904688"/>
            <a:ext cx="1315110" cy="1314000"/>
          </a:xfrm>
          <a:prstGeom prst="rect">
            <a:avLst/>
          </a:prstGeom>
        </p:spPr>
      </p:pic>
    </p:spTree>
    <p:extLst>
      <p:ext uri="{BB962C8B-B14F-4D97-AF65-F5344CB8AC3E}">
        <p14:creationId xmlns:p14="http://schemas.microsoft.com/office/powerpoint/2010/main" val="2585182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Image 9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033" y="763"/>
            <a:ext cx="9141289" cy="5141975"/>
            <a:chOff x="2033" y="763"/>
            <a:chExt cx="9141289" cy="5141975"/>
          </a:xfrm>
        </p:grpSpPr>
        <p:pic>
          <p:nvPicPr>
            <p:cNvPr id="10" name="Picture 9"/>
            <p:cNvPicPr>
              <a:picLocks noChangeAspect="1"/>
            </p:cNvPicPr>
            <p:nvPr userDrawn="1"/>
          </p:nvPicPr>
          <p:blipFill>
            <a:blip r:embed="rId2"/>
            <a:stretch>
              <a:fillRect/>
            </a:stretch>
          </p:blipFill>
          <p:spPr>
            <a:xfrm>
              <a:off x="2033"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6789" y="866775"/>
              <a:ext cx="2655585" cy="3537792"/>
            </a:xfrm>
            <a:prstGeom prst="rect">
              <a:avLst/>
            </a:prstGeom>
          </p:spPr>
        </p:pic>
      </p:grpSp>
      <p:sp>
        <p:nvSpPr>
          <p:cNvPr id="2" name="Title 1"/>
          <p:cNvSpPr>
            <a:spLocks noGrp="1"/>
          </p:cNvSpPr>
          <p:nvPr>
            <p:ph type="ctrTitle"/>
          </p:nvPr>
        </p:nvSpPr>
        <p:spPr>
          <a:xfrm>
            <a:off x="4479925" y="3250657"/>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843658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0 One Line">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6565" y="864395"/>
              <a:ext cx="2662695" cy="3548448"/>
            </a:xfrm>
            <a:prstGeom prst="rect">
              <a:avLst/>
            </a:prstGeom>
          </p:spPr>
        </p:pic>
      </p:grpSp>
      <p:sp>
        <p:nvSpPr>
          <p:cNvPr id="2" name="Title 1"/>
          <p:cNvSpPr>
            <a:spLocks noGrp="1"/>
          </p:cNvSpPr>
          <p:nvPr>
            <p:ph type="ctrTitle"/>
          </p:nvPr>
        </p:nvSpPr>
        <p:spPr>
          <a:xfrm>
            <a:off x="4654220" y="3136357"/>
            <a:ext cx="4238955"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890163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0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3269" y="869156"/>
              <a:ext cx="2652030" cy="3537792"/>
            </a:xfrm>
            <a:prstGeom prst="rect">
              <a:avLst/>
            </a:prstGeom>
          </p:spPr>
        </p:pic>
      </p:grpSp>
      <p:sp>
        <p:nvSpPr>
          <p:cNvPr id="2" name="Title 1"/>
          <p:cNvSpPr>
            <a:spLocks noGrp="1"/>
          </p:cNvSpPr>
          <p:nvPr>
            <p:ph type="ctrTitle"/>
          </p:nvPr>
        </p:nvSpPr>
        <p:spPr>
          <a:xfrm>
            <a:off x="4587545" y="3250657"/>
            <a:ext cx="430563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700229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1 One Line">
    <p:spTree>
      <p:nvGrpSpPr>
        <p:cNvPr id="1" name=""/>
        <p:cNvGrpSpPr/>
        <p:nvPr/>
      </p:nvGrpSpPr>
      <p:grpSpPr>
        <a:xfrm>
          <a:off x="0" y="0"/>
          <a:ext cx="0" cy="0"/>
          <a:chOff x="0" y="0"/>
          <a:chExt cx="0" cy="0"/>
        </a:xfrm>
      </p:grpSpPr>
      <p:grpSp>
        <p:nvGrpSpPr>
          <p:cNvPr id="6" name="Group 5"/>
          <p:cNvGrpSpPr/>
          <p:nvPr userDrawn="1"/>
        </p:nvGrpSpPr>
        <p:grpSpPr>
          <a:xfrm>
            <a:off x="2033" y="763"/>
            <a:ext cx="9141289" cy="5141975"/>
            <a:chOff x="2033" y="763"/>
            <a:chExt cx="9141289" cy="5141975"/>
          </a:xfrm>
        </p:grpSpPr>
        <p:pic>
          <p:nvPicPr>
            <p:cNvPr id="10" name="Picture 9"/>
            <p:cNvPicPr>
              <a:picLocks noChangeAspect="1"/>
            </p:cNvPicPr>
            <p:nvPr userDrawn="1"/>
          </p:nvPicPr>
          <p:blipFill>
            <a:blip r:embed="rId2"/>
            <a:stretch>
              <a:fillRect/>
            </a:stretch>
          </p:blipFill>
          <p:spPr>
            <a:xfrm>
              <a:off x="2033" y="763"/>
              <a:ext cx="9141289" cy="5141975"/>
            </a:xfrm>
            <a:prstGeom prst="rect">
              <a:avLst/>
            </a:prstGeom>
          </p:spPr>
        </p:pic>
        <p:pic>
          <p:nvPicPr>
            <p:cNvPr id="5" name="Picture 4"/>
            <p:cNvPicPr>
              <a:picLocks noChangeAspect="1"/>
            </p:cNvPicPr>
            <p:nvPr userDrawn="1"/>
          </p:nvPicPr>
          <p:blipFill>
            <a:blip r:embed="rId3"/>
            <a:stretch>
              <a:fillRect/>
            </a:stretch>
          </p:blipFill>
          <p:spPr>
            <a:xfrm>
              <a:off x="3455227" y="864394"/>
              <a:ext cx="2470725"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50955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1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459967" y="869156"/>
              <a:ext cx="246006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65572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Image 12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627850" y="857250"/>
              <a:ext cx="2282310" cy="3569760"/>
            </a:xfrm>
            <a:prstGeom prst="rect">
              <a:avLst/>
            </a:prstGeom>
          </p:spPr>
        </p:pic>
      </p:grpSp>
      <p:sp>
        <p:nvSpPr>
          <p:cNvPr id="2" name="Title 1"/>
          <p:cNvSpPr>
            <a:spLocks noGrp="1"/>
          </p:cNvSpPr>
          <p:nvPr>
            <p:ph type="ctrTitle"/>
          </p:nvPr>
        </p:nvSpPr>
        <p:spPr>
          <a:xfrm>
            <a:off x="4573588"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879971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Image 12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3"/>
            <a:ext cx="9141287" cy="5141973"/>
            <a:chOff x="1356" y="763"/>
            <a:chExt cx="9141287" cy="5141973"/>
          </a:xfrm>
        </p:grpSpPr>
        <p:pic>
          <p:nvPicPr>
            <p:cNvPr id="10" name="Picture 9"/>
            <p:cNvPicPr>
              <a:picLocks noChangeAspect="1"/>
            </p:cNvPicPr>
            <p:nvPr userDrawn="1"/>
          </p:nvPicPr>
          <p:blipFill>
            <a:blip r:embed="rId2"/>
            <a:stretch>
              <a:fillRect/>
            </a:stretch>
          </p:blipFill>
          <p:spPr>
            <a:xfrm>
              <a:off x="1356" y="763"/>
              <a:ext cx="9141287" cy="5141973"/>
            </a:xfrm>
            <a:prstGeom prst="rect">
              <a:avLst/>
            </a:prstGeom>
          </p:spPr>
        </p:pic>
        <p:pic>
          <p:nvPicPr>
            <p:cNvPr id="5" name="Picture 4"/>
            <p:cNvPicPr>
              <a:picLocks noChangeAspect="1"/>
            </p:cNvPicPr>
            <p:nvPr userDrawn="1"/>
          </p:nvPicPr>
          <p:blipFill>
            <a:blip r:embed="rId3"/>
            <a:stretch>
              <a:fillRect/>
            </a:stretch>
          </p:blipFill>
          <p:spPr>
            <a:xfrm>
              <a:off x="3637034" y="864394"/>
              <a:ext cx="2271645" cy="3562656"/>
            </a:xfrm>
            <a:prstGeom prst="rect">
              <a:avLst/>
            </a:prstGeom>
          </p:spPr>
        </p:pic>
      </p:grpSp>
      <p:sp>
        <p:nvSpPr>
          <p:cNvPr id="2" name="Title 1"/>
          <p:cNvSpPr>
            <a:spLocks noGrp="1"/>
          </p:cNvSpPr>
          <p:nvPr>
            <p:ph type="ctrTitle"/>
          </p:nvPr>
        </p:nvSpPr>
        <p:spPr>
          <a:xfrm>
            <a:off x="4467667"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071878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Image 13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678" y="763"/>
            <a:ext cx="9141289" cy="5141975"/>
            <a:chOff x="678" y="763"/>
            <a:chExt cx="9141289" cy="5141975"/>
          </a:xfrm>
        </p:grpSpPr>
        <p:pic>
          <p:nvPicPr>
            <p:cNvPr id="10" name="Picture 9"/>
            <p:cNvPicPr>
              <a:picLocks noChangeAspect="1"/>
            </p:cNvPicPr>
            <p:nvPr userDrawn="1"/>
          </p:nvPicPr>
          <p:blipFill>
            <a:blip r:embed="rId2"/>
            <a:stretch>
              <a:fillRect/>
            </a:stretch>
          </p:blipFill>
          <p:spPr>
            <a:xfrm>
              <a:off x="678"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5216" y="847724"/>
              <a:ext cx="2691135" cy="3569760"/>
            </a:xfrm>
            <a:prstGeom prst="rect">
              <a:avLst/>
            </a:prstGeom>
          </p:spPr>
        </p:pic>
      </p:grpSp>
      <p:sp>
        <p:nvSpPr>
          <p:cNvPr id="2" name="Title 1"/>
          <p:cNvSpPr>
            <a:spLocks noGrp="1"/>
          </p:cNvSpPr>
          <p:nvPr>
            <p:ph type="ctrTitle"/>
          </p:nvPr>
        </p:nvSpPr>
        <p:spPr>
          <a:xfrm>
            <a:off x="1898650" y="2286584"/>
            <a:ext cx="3735464" cy="461912"/>
          </a:xfrm>
        </p:spPr>
        <p:txBody>
          <a:bodyPr anchor="t" anchorCtr="0">
            <a:noAutofit/>
          </a:bodyPr>
          <a:lstStyle>
            <a:lvl1pPr algn="l">
              <a:lnSpc>
                <a:spcPct val="90000"/>
              </a:lnSpc>
              <a:defRPr sz="3000" b="1" i="0">
                <a:solidFill>
                  <a:srgbClr val="FFFFFF"/>
                </a:solidFill>
                <a:latin typeface="Vodafone Rg"/>
                <a:cs typeface="Vodafone Rg"/>
              </a:defRPr>
            </a:lvl1pPr>
          </a:lstStyle>
          <a:p>
            <a:r>
              <a:rPr lang="en-US" dirty="0"/>
              <a:t>Click to edit Master</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13640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Image 13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677" y="763"/>
            <a:ext cx="9141289" cy="5141975"/>
            <a:chOff x="677" y="763"/>
            <a:chExt cx="9141289" cy="5141975"/>
          </a:xfrm>
        </p:grpSpPr>
        <p:pic>
          <p:nvPicPr>
            <p:cNvPr id="10" name="Picture 9"/>
            <p:cNvPicPr>
              <a:picLocks noChangeAspect="1"/>
            </p:cNvPicPr>
            <p:nvPr userDrawn="1"/>
          </p:nvPicPr>
          <p:blipFill>
            <a:blip r:embed="rId2"/>
            <a:stretch>
              <a:fillRect/>
            </a:stretch>
          </p:blipFill>
          <p:spPr>
            <a:xfrm>
              <a:off x="677"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1689" y="850107"/>
              <a:ext cx="2684025" cy="3559105"/>
            </a:xfrm>
            <a:prstGeom prst="rect">
              <a:avLst/>
            </a:prstGeom>
          </p:spPr>
        </p:pic>
      </p:grpSp>
      <p:sp>
        <p:nvSpPr>
          <p:cNvPr id="2" name="Title 1"/>
          <p:cNvSpPr>
            <a:spLocks noGrp="1"/>
          </p:cNvSpPr>
          <p:nvPr>
            <p:ph type="ctrTitle"/>
          </p:nvPr>
        </p:nvSpPr>
        <p:spPr>
          <a:xfrm>
            <a:off x="1980948" y="2215309"/>
            <a:ext cx="2932085" cy="641893"/>
          </a:xfrm>
        </p:spPr>
        <p:txBody>
          <a:bodyPr anchor="t" anchorCtr="0">
            <a:noAutofit/>
          </a:bodyPr>
          <a:lstStyle>
            <a:lvl1pPr algn="l">
              <a:lnSpc>
                <a:spcPct val="90000"/>
              </a:lnSpc>
              <a:defRPr sz="2200" b="1" i="0">
                <a:solidFill>
                  <a:srgbClr val="FFFFFF"/>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355991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Image 14 One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1858" y="869156"/>
              <a:ext cx="2669805" cy="3548448"/>
            </a:xfrm>
            <a:prstGeom prst="rect">
              <a:avLst/>
            </a:prstGeom>
          </p:spPr>
        </p:pic>
      </p:grpSp>
      <p:sp>
        <p:nvSpPr>
          <p:cNvPr id="2" name="Title 1"/>
          <p:cNvSpPr>
            <a:spLocks noGrp="1"/>
          </p:cNvSpPr>
          <p:nvPr>
            <p:ph type="ctrTitle"/>
          </p:nvPr>
        </p:nvSpPr>
        <p:spPr>
          <a:xfrm>
            <a:off x="4546600"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95142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 One Line">
    <p:spTree>
      <p:nvGrpSpPr>
        <p:cNvPr id="1" name=""/>
        <p:cNvGrpSpPr/>
        <p:nvPr/>
      </p:nvGrpSpPr>
      <p:grpSpPr>
        <a:xfrm>
          <a:off x="0" y="0"/>
          <a:ext cx="0" cy="0"/>
          <a:chOff x="0" y="0"/>
          <a:chExt cx="0" cy="0"/>
        </a:xfrm>
      </p:grpSpPr>
      <p:grpSp>
        <p:nvGrpSpPr>
          <p:cNvPr id="6" name="Group 5"/>
          <p:cNvGrpSpPr/>
          <p:nvPr userDrawn="1"/>
        </p:nvGrpSpPr>
        <p:grpSpPr>
          <a:xfrm>
            <a:off x="1354" y="762"/>
            <a:ext cx="9141290" cy="5141976"/>
            <a:chOff x="1354" y="762"/>
            <a:chExt cx="9141290" cy="5141976"/>
          </a:xfrm>
        </p:grpSpPr>
        <p:pic>
          <p:nvPicPr>
            <p:cNvPr id="7" name="Picture 6"/>
            <p:cNvPicPr>
              <a:picLocks noChangeAspect="1"/>
            </p:cNvPicPr>
            <p:nvPr userDrawn="1"/>
          </p:nvPicPr>
          <p:blipFill>
            <a:blip r:embed="rId2"/>
            <a:stretch>
              <a:fillRect/>
            </a:stretch>
          </p:blipFill>
          <p:spPr>
            <a:xfrm>
              <a:off x="1354" y="762"/>
              <a:ext cx="9141290" cy="5141976"/>
            </a:xfrm>
            <a:prstGeom prst="rect">
              <a:avLst/>
            </a:prstGeom>
          </p:spPr>
        </p:pic>
        <p:pic>
          <p:nvPicPr>
            <p:cNvPr id="8" name="Picture 7"/>
            <p:cNvPicPr>
              <a:picLocks noChangeAspect="1"/>
            </p:cNvPicPr>
            <p:nvPr userDrawn="1"/>
          </p:nvPicPr>
          <p:blipFill>
            <a:blip r:embed="rId3"/>
            <a:stretch>
              <a:fillRect/>
            </a:stretch>
          </p:blipFill>
          <p:spPr>
            <a:xfrm>
              <a:off x="3254007" y="851877"/>
              <a:ext cx="2684831" cy="3573176"/>
            </a:xfrm>
            <a:prstGeom prst="rect">
              <a:avLst/>
            </a:prstGeom>
          </p:spPr>
        </p:pic>
      </p:grpSp>
      <p:pic>
        <p:nvPicPr>
          <p:cNvPr id="5" name="Picture 4"/>
          <p:cNvPicPr>
            <a:picLocks noChangeAspect="1"/>
          </p:cNvPicPr>
          <p:nvPr userDrawn="1"/>
        </p:nvPicPr>
        <p:blipFill>
          <a:blip r:embed="rId4"/>
          <a:stretch>
            <a:fillRect/>
          </a:stretch>
        </p:blipFill>
        <p:spPr>
          <a:xfrm>
            <a:off x="8496840" y="4547241"/>
            <a:ext cx="396335" cy="396000"/>
          </a:xfrm>
          <a:prstGeom prst="rect">
            <a:avLst/>
          </a:prstGeom>
        </p:spPr>
      </p:pic>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3797235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Image 14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9572" y="873919"/>
              <a:ext cx="2659140" cy="3537792"/>
            </a:xfrm>
            <a:prstGeom prst="rect">
              <a:avLst/>
            </a:prstGeom>
          </p:spPr>
        </p:pic>
      </p:grpSp>
      <p:sp>
        <p:nvSpPr>
          <p:cNvPr id="2" name="Title 1"/>
          <p:cNvSpPr>
            <a:spLocks noGrp="1"/>
          </p:cNvSpPr>
          <p:nvPr>
            <p:ph type="ctrTitle"/>
          </p:nvPr>
        </p:nvSpPr>
        <p:spPr>
          <a:xfrm>
            <a:off x="4371975" y="3253832"/>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98202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5 One Line">
    <p:spTree>
      <p:nvGrpSpPr>
        <p:cNvPr id="1" name=""/>
        <p:cNvGrpSpPr/>
        <p:nvPr/>
      </p:nvGrpSpPr>
      <p:grpSpPr>
        <a:xfrm>
          <a:off x="0" y="0"/>
          <a:ext cx="0" cy="0"/>
          <a:chOff x="0" y="0"/>
          <a:chExt cx="0" cy="0"/>
        </a:xfrm>
      </p:grpSpPr>
      <p:grpSp>
        <p:nvGrpSpPr>
          <p:cNvPr id="6" name="Group 5"/>
          <p:cNvGrpSpPr/>
          <p:nvPr userDrawn="1"/>
        </p:nvGrpSpPr>
        <p:grpSpPr>
          <a:xfrm>
            <a:off x="1694" y="763"/>
            <a:ext cx="9141289" cy="5141975"/>
            <a:chOff x="1694" y="763"/>
            <a:chExt cx="9141289" cy="5141975"/>
          </a:xfrm>
        </p:grpSpPr>
        <p:pic>
          <p:nvPicPr>
            <p:cNvPr id="10" name="Picture 9"/>
            <p:cNvPicPr>
              <a:picLocks noChangeAspect="1"/>
            </p:cNvPicPr>
            <p:nvPr userDrawn="1"/>
          </p:nvPicPr>
          <p:blipFill>
            <a:blip r:embed="rId2"/>
            <a:stretch>
              <a:fillRect/>
            </a:stretch>
          </p:blipFill>
          <p:spPr>
            <a:xfrm>
              <a:off x="1694"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8737" y="859632"/>
              <a:ext cx="2666250"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352344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5 Two Line">
    <p:spTree>
      <p:nvGrpSpPr>
        <p:cNvPr id="1" name=""/>
        <p:cNvGrpSpPr/>
        <p:nvPr/>
      </p:nvGrpSpPr>
      <p:grpSpPr>
        <a:xfrm>
          <a:off x="0" y="0"/>
          <a:ext cx="0" cy="0"/>
          <a:chOff x="0" y="0"/>
          <a:chExt cx="0" cy="0"/>
        </a:xfrm>
      </p:grpSpPr>
      <p:grpSp>
        <p:nvGrpSpPr>
          <p:cNvPr id="8" name="Group 7"/>
          <p:cNvGrpSpPr/>
          <p:nvPr userDrawn="1"/>
        </p:nvGrpSpPr>
        <p:grpSpPr>
          <a:xfrm>
            <a:off x="2033" y="762"/>
            <a:ext cx="9141289" cy="5141975"/>
            <a:chOff x="2033" y="762"/>
            <a:chExt cx="9141289" cy="5141975"/>
          </a:xfrm>
        </p:grpSpPr>
        <p:pic>
          <p:nvPicPr>
            <p:cNvPr id="10" name="Picture 9"/>
            <p:cNvPicPr>
              <a:picLocks noChangeAspect="1"/>
            </p:cNvPicPr>
            <p:nvPr userDrawn="1"/>
          </p:nvPicPr>
          <p:blipFill>
            <a:blip r:embed="rId2"/>
            <a:stretch>
              <a:fillRect/>
            </a:stretch>
          </p:blipFill>
          <p:spPr>
            <a:xfrm>
              <a:off x="2033" y="762"/>
              <a:ext cx="9141289" cy="5141975"/>
            </a:xfrm>
            <a:prstGeom prst="rect">
              <a:avLst/>
            </a:prstGeom>
          </p:spPr>
        </p:pic>
        <p:pic>
          <p:nvPicPr>
            <p:cNvPr id="6" name="Picture 5"/>
            <p:cNvPicPr>
              <a:picLocks noChangeAspect="1"/>
            </p:cNvPicPr>
            <p:nvPr userDrawn="1"/>
          </p:nvPicPr>
          <p:blipFill>
            <a:blip r:embed="rId3"/>
            <a:stretch>
              <a:fillRect/>
            </a:stretch>
          </p:blipFill>
          <p:spPr>
            <a:xfrm>
              <a:off x="3257393" y="866776"/>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765475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Image 20 One Line">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355" y="762"/>
            <a:ext cx="9141288" cy="5141975"/>
            <a:chOff x="1355" y="762"/>
            <a:chExt cx="9141288" cy="5141975"/>
          </a:xfrm>
        </p:grpSpPr>
        <p:pic>
          <p:nvPicPr>
            <p:cNvPr id="10" name="Picture 9"/>
            <p:cNvPicPr>
              <a:picLocks noChangeAspect="1"/>
            </p:cNvPicPr>
            <p:nvPr userDrawn="1"/>
          </p:nvPicPr>
          <p:blipFill>
            <a:blip r:embed="rId2"/>
            <a:stretch>
              <a:fillRect/>
            </a:stretch>
          </p:blipFill>
          <p:spPr>
            <a:xfrm>
              <a:off x="1355" y="762"/>
              <a:ext cx="9141288" cy="5141975"/>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700122"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2992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Image 20 Two Line">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357" y="763"/>
            <a:ext cx="9141285" cy="5141973"/>
            <a:chOff x="1357" y="763"/>
            <a:chExt cx="9141285" cy="5141973"/>
          </a:xfrm>
        </p:grpSpPr>
        <p:pic>
          <p:nvPicPr>
            <p:cNvPr id="10" name="Picture 9"/>
            <p:cNvPicPr>
              <a:picLocks noChangeAspect="1"/>
            </p:cNvPicPr>
            <p:nvPr userDrawn="1"/>
          </p:nvPicPr>
          <p:blipFill>
            <a:blip r:embed="rId2"/>
            <a:stretch>
              <a:fillRect/>
            </a:stretch>
          </p:blipFill>
          <p:spPr>
            <a:xfrm>
              <a:off x="1357" y="763"/>
              <a:ext cx="9141285" cy="5141973"/>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703599"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196455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Image 21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5" name="Picture 4"/>
            <p:cNvPicPr>
              <a:picLocks noChangeAspect="1"/>
            </p:cNvPicPr>
            <p:nvPr userDrawn="1"/>
          </p:nvPicPr>
          <p:blipFill>
            <a:blip r:embed="rId3"/>
            <a:stretch>
              <a:fillRect/>
            </a:stretch>
          </p:blipFill>
          <p:spPr>
            <a:xfrm>
              <a:off x="3235161" y="877094"/>
              <a:ext cx="2691135" cy="3438336"/>
            </a:xfrm>
            <a:prstGeom prst="rect">
              <a:avLst/>
            </a:prstGeom>
          </p:spPr>
        </p:pic>
      </p:grpSp>
      <p:sp>
        <p:nvSpPr>
          <p:cNvPr id="2" name="Title 1"/>
          <p:cNvSpPr>
            <a:spLocks noGrp="1"/>
          </p:cNvSpPr>
          <p:nvPr userDrawn="1">
            <p:ph type="ctrTitle"/>
          </p:nvPr>
        </p:nvSpPr>
        <p:spPr>
          <a:xfrm>
            <a:off x="5004922" y="2323430"/>
            <a:ext cx="4137721"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9" name="Picture 8"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5021744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Image 21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5" name="Picture 4"/>
            <p:cNvPicPr>
              <a:picLocks noChangeAspect="1"/>
            </p:cNvPicPr>
            <p:nvPr userDrawn="1"/>
          </p:nvPicPr>
          <p:blipFill>
            <a:blip r:embed="rId3"/>
            <a:stretch>
              <a:fillRect/>
            </a:stretch>
          </p:blipFill>
          <p:spPr>
            <a:xfrm>
              <a:off x="3237128" y="879475"/>
              <a:ext cx="2684025" cy="3427681"/>
            </a:xfrm>
            <a:prstGeom prst="rect">
              <a:avLst/>
            </a:prstGeom>
          </p:spPr>
        </p:pic>
      </p:grpSp>
      <p:sp>
        <p:nvSpPr>
          <p:cNvPr id="2" name="Title 1"/>
          <p:cNvSpPr>
            <a:spLocks noGrp="1"/>
          </p:cNvSpPr>
          <p:nvPr userDrawn="1">
            <p:ph type="ctrTitle"/>
          </p:nvPr>
        </p:nvSpPr>
        <p:spPr>
          <a:xfrm>
            <a:off x="5004000"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9" name="Picture 8"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467183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Image 22 One Line">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0" y="762"/>
            <a:ext cx="9141288" cy="5141975"/>
            <a:chOff x="0" y="762"/>
            <a:chExt cx="9141288" cy="5141975"/>
          </a:xfrm>
        </p:grpSpPr>
        <p:pic>
          <p:nvPicPr>
            <p:cNvPr id="10" name="Picture 9"/>
            <p:cNvPicPr>
              <a:picLocks noChangeAspect="1"/>
            </p:cNvPicPr>
            <p:nvPr userDrawn="1"/>
          </p:nvPicPr>
          <p:blipFill>
            <a:blip r:embed="rId2"/>
            <a:stretch>
              <a:fillRect/>
            </a:stretch>
          </p:blipFill>
          <p:spPr>
            <a:xfrm>
              <a:off x="0" y="762"/>
              <a:ext cx="9141288" cy="5141975"/>
            </a:xfrm>
            <a:prstGeom prst="rect">
              <a:avLst/>
            </a:prstGeom>
          </p:spPr>
        </p:pic>
        <p:pic>
          <p:nvPicPr>
            <p:cNvPr id="8" name="Picture 7"/>
            <p:cNvPicPr>
              <a:picLocks noChangeAspect="1"/>
            </p:cNvPicPr>
            <p:nvPr userDrawn="1"/>
          </p:nvPicPr>
          <p:blipFill>
            <a:blip r:embed="rId3"/>
            <a:stretch>
              <a:fillRect/>
            </a:stretch>
          </p:blipFill>
          <p:spPr>
            <a:xfrm>
              <a:off x="3235955" y="861751"/>
              <a:ext cx="2691135" cy="3569760"/>
            </a:xfrm>
            <a:prstGeom prst="rect">
              <a:avLst/>
            </a:prstGeom>
          </p:spPr>
        </p:pic>
      </p:grpSp>
      <p:sp>
        <p:nvSpPr>
          <p:cNvPr id="2" name="Title 1"/>
          <p:cNvSpPr>
            <a:spLocks noGrp="1"/>
          </p:cNvSpPr>
          <p:nvPr userDrawn="1">
            <p:ph type="ctrTitle"/>
          </p:nvPr>
        </p:nvSpPr>
        <p:spPr>
          <a:xfrm>
            <a:off x="253395" y="2286584"/>
            <a:ext cx="4229705"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11" name="Picture 10"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9745467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Image 22 Two Lin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1355" y="762"/>
            <a:ext cx="9141288" cy="5141975"/>
            <a:chOff x="1355" y="762"/>
            <a:chExt cx="9141288" cy="5141975"/>
          </a:xfrm>
        </p:grpSpPr>
        <p:pic>
          <p:nvPicPr>
            <p:cNvPr id="10" name="Picture 9"/>
            <p:cNvPicPr>
              <a:picLocks noChangeAspect="1"/>
            </p:cNvPicPr>
            <p:nvPr userDrawn="1"/>
          </p:nvPicPr>
          <p:blipFill>
            <a:blip r:embed="rId2"/>
            <a:stretch>
              <a:fillRect/>
            </a:stretch>
          </p:blipFill>
          <p:spPr>
            <a:xfrm>
              <a:off x="1355" y="762"/>
              <a:ext cx="9141288" cy="5141975"/>
            </a:xfrm>
            <a:prstGeom prst="rect">
              <a:avLst/>
            </a:prstGeom>
          </p:spPr>
        </p:pic>
        <p:pic>
          <p:nvPicPr>
            <p:cNvPr id="6" name="Picture 5"/>
            <p:cNvPicPr>
              <a:picLocks noChangeAspect="1"/>
            </p:cNvPicPr>
            <p:nvPr userDrawn="1"/>
          </p:nvPicPr>
          <p:blipFill>
            <a:blip r:embed="rId3"/>
            <a:stretch>
              <a:fillRect/>
            </a:stretch>
          </p:blipFill>
          <p:spPr>
            <a:xfrm>
              <a:off x="3242515" y="858898"/>
              <a:ext cx="2684025" cy="3562656"/>
            </a:xfrm>
            <a:prstGeom prst="rect">
              <a:avLst/>
            </a:prstGeom>
          </p:spPr>
        </p:pic>
      </p:grpSp>
      <p:sp>
        <p:nvSpPr>
          <p:cNvPr id="2" name="Title 1"/>
          <p:cNvSpPr>
            <a:spLocks noGrp="1"/>
          </p:cNvSpPr>
          <p:nvPr userDrawn="1">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11" name="Picture 10"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877445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Image 23 One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852522" y="2323430"/>
            <a:ext cx="4200770"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56390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66518" y="882456"/>
              <a:ext cx="2662695" cy="3537792"/>
            </a:xfrm>
            <a:prstGeom prst="rect">
              <a:avLst/>
            </a:prstGeom>
          </p:spPr>
        </p:pic>
      </p:grpSp>
      <p:sp>
        <p:nvSpPr>
          <p:cNvPr id="2" name="Title 1"/>
          <p:cNvSpPr>
            <a:spLocks noGrp="1"/>
          </p:cNvSpPr>
          <p:nvPr>
            <p:ph type="ctrTitle"/>
          </p:nvPr>
        </p:nvSpPr>
        <p:spPr>
          <a:xfrm>
            <a:off x="4479925" y="3250657"/>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452574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Image 23 Two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865524" y="2221659"/>
            <a:ext cx="4029508"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522446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6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3257" y="850105"/>
              <a:ext cx="2691135" cy="3562656"/>
            </a:xfrm>
            <a:prstGeom prst="rect">
              <a:avLst/>
            </a:prstGeom>
          </p:spPr>
        </p:pic>
      </p:grpSp>
      <p:sp>
        <p:nvSpPr>
          <p:cNvPr id="2" name="Title 1"/>
          <p:cNvSpPr>
            <a:spLocks noGrp="1"/>
          </p:cNvSpPr>
          <p:nvPr>
            <p:ph type="ctrTitle"/>
          </p:nvPr>
        </p:nvSpPr>
        <p:spPr>
          <a:xfrm>
            <a:off x="249239" y="2286584"/>
            <a:ext cx="4124554"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0990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6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9510" y="854871"/>
              <a:ext cx="2684025" cy="3552001"/>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43600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7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2493" y="847724"/>
              <a:ext cx="2669805" cy="3573312"/>
            </a:xfrm>
            <a:prstGeom prst="rect">
              <a:avLst/>
            </a:prstGeom>
          </p:spPr>
        </p:pic>
      </p:grpSp>
      <p:sp>
        <p:nvSpPr>
          <p:cNvPr id="2" name="Title 1"/>
          <p:cNvSpPr>
            <a:spLocks noGrp="1"/>
          </p:cNvSpPr>
          <p:nvPr>
            <p:ph type="ctrTitle"/>
          </p:nvPr>
        </p:nvSpPr>
        <p:spPr>
          <a:xfrm>
            <a:off x="344955" y="2286584"/>
            <a:ext cx="4124554"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71519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7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56715" y="854869"/>
              <a:ext cx="2659140" cy="3559105"/>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838611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Image 18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49815" y="856290"/>
              <a:ext cx="2691135" cy="3488064"/>
            </a:xfrm>
            <a:prstGeom prst="rect">
              <a:avLst/>
            </a:prstGeom>
          </p:spPr>
        </p:pic>
      </p:grpSp>
      <p:sp>
        <p:nvSpPr>
          <p:cNvPr id="2" name="Title 1"/>
          <p:cNvSpPr>
            <a:spLocks noGrp="1"/>
          </p:cNvSpPr>
          <p:nvPr>
            <p:ph type="ctrTitle"/>
          </p:nvPr>
        </p:nvSpPr>
        <p:spPr>
          <a:xfrm>
            <a:off x="253395" y="2286584"/>
            <a:ext cx="4210655"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282210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Image 18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42515" y="862012"/>
              <a:ext cx="2684025" cy="3480960"/>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9582667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Image 19 One Line">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8398" y="881063"/>
              <a:ext cx="2666250" cy="3548448"/>
            </a:xfrm>
            <a:prstGeom prst="rect">
              <a:avLst/>
            </a:prstGeom>
          </p:spPr>
        </p:pic>
      </p:grpSp>
      <p:sp>
        <p:nvSpPr>
          <p:cNvPr id="2" name="Title 1"/>
          <p:cNvSpPr>
            <a:spLocks noGrp="1"/>
          </p:cNvSpPr>
          <p:nvPr>
            <p:ph type="ctrTitle"/>
          </p:nvPr>
        </p:nvSpPr>
        <p:spPr>
          <a:xfrm>
            <a:off x="4841876" y="3136357"/>
            <a:ext cx="4051298"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13755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Image 19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5693" y="883444"/>
              <a:ext cx="2659140" cy="3537792"/>
            </a:xfrm>
            <a:prstGeom prst="rect">
              <a:avLst/>
            </a:prstGeom>
          </p:spPr>
        </p:pic>
      </p:grpSp>
      <p:sp>
        <p:nvSpPr>
          <p:cNvPr id="2" name="Title 1"/>
          <p:cNvSpPr>
            <a:spLocks noGrp="1"/>
          </p:cNvSpPr>
          <p:nvPr>
            <p:ph type="ctrTitle"/>
          </p:nvPr>
        </p:nvSpPr>
        <p:spPr>
          <a:xfrm>
            <a:off x="4841875" y="3250657"/>
            <a:ext cx="405130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735120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Image 24 One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700122"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66160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Image 2 One Line">
    <p:bg>
      <p:bgPr>
        <a:solidFill>
          <a:schemeClr val="accent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3"/>
            <a:stretch>
              <a:fillRect/>
            </a:stretch>
          </p:blipFill>
          <p:spPr>
            <a:xfrm>
              <a:off x="1355" y="763"/>
              <a:ext cx="9141289" cy="5141975"/>
            </a:xfrm>
            <a:prstGeom prst="rect">
              <a:avLst/>
            </a:prstGeom>
          </p:spPr>
        </p:pic>
        <p:pic>
          <p:nvPicPr>
            <p:cNvPr id="8" name="Picture 7"/>
            <p:cNvPicPr>
              <a:picLocks noChangeAspect="1"/>
            </p:cNvPicPr>
            <p:nvPr userDrawn="1"/>
          </p:nvPicPr>
          <p:blipFill>
            <a:blip r:embed="rId4"/>
            <a:stretch>
              <a:fillRect/>
            </a:stretch>
          </p:blipFill>
          <p:spPr>
            <a:xfrm>
              <a:off x="3258752" y="854869"/>
              <a:ext cx="2666250"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5"/>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119604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Image 24 Two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703599"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4334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1_Title Slide Image 24 Two Line">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userDrawn="1">
            <p:ph type="ctrTitle"/>
          </p:nvPr>
        </p:nvSpPr>
        <p:spPr>
          <a:xfrm>
            <a:off x="5054957" y="2086377"/>
            <a:ext cx="3678149" cy="777175"/>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8113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3_Title Slide Image 24 Two Lin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36" b="-11"/>
          <a:stretch/>
        </p:blipFill>
        <p:spPr>
          <a:xfrm>
            <a:off x="0" y="1"/>
            <a:ext cx="9152573" cy="5136022"/>
          </a:xfrm>
          <a:prstGeom prst="rect">
            <a:avLst/>
          </a:prstGeom>
        </p:spPr>
      </p:pic>
      <p:sp>
        <p:nvSpPr>
          <p:cNvPr id="2" name="Title 1"/>
          <p:cNvSpPr>
            <a:spLocks noGrp="1"/>
          </p:cNvSpPr>
          <p:nvPr userDrawn="1">
            <p:ph type="ctrTitle"/>
          </p:nvPr>
        </p:nvSpPr>
        <p:spPr>
          <a:xfrm>
            <a:off x="4289989" y="2632105"/>
            <a:ext cx="4443117" cy="564022"/>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5224760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4_Title Slide Image 24 Two Lin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 y="0"/>
            <a:ext cx="9132854" cy="5143501"/>
          </a:xfrm>
          <a:prstGeom prst="rect">
            <a:avLst/>
          </a:prstGeom>
        </p:spPr>
      </p:pic>
      <p:sp>
        <p:nvSpPr>
          <p:cNvPr id="2" name="Title 1"/>
          <p:cNvSpPr>
            <a:spLocks noGrp="1"/>
          </p:cNvSpPr>
          <p:nvPr userDrawn="1">
            <p:ph type="ctrTitle"/>
          </p:nvPr>
        </p:nvSpPr>
        <p:spPr>
          <a:xfrm>
            <a:off x="5054957" y="2086377"/>
            <a:ext cx="3678149" cy="777175"/>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pic>
        <p:nvPicPr>
          <p:cNvPr id="12" name="Picture 11"/>
          <p:cNvPicPr>
            <a:picLocks noChangeAspect="1"/>
          </p:cNvPicPr>
          <p:nvPr userDrawn="1"/>
        </p:nvPicPr>
        <p:blipFill>
          <a:blip r:embed="rId4"/>
          <a:stretch>
            <a:fillRect/>
          </a:stretch>
        </p:blipFill>
        <p:spPr>
          <a:xfrm>
            <a:off x="2890027" y="297804"/>
            <a:ext cx="3352789" cy="4447437"/>
          </a:xfrm>
          <a:prstGeom prst="rect">
            <a:avLst/>
          </a:prstGeom>
        </p:spPr>
      </p:pic>
    </p:spTree>
    <p:extLst>
      <p:ext uri="{BB962C8B-B14F-4D97-AF65-F5344CB8AC3E}">
        <p14:creationId xmlns:p14="http://schemas.microsoft.com/office/powerpoint/2010/main" val="4554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5_Title Slide Image 24 Two Lin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35453" cy="5170206"/>
          </a:xfrm>
          <a:prstGeom prst="rect">
            <a:avLst/>
          </a:prstGeom>
        </p:spPr>
      </p:pic>
      <p:sp>
        <p:nvSpPr>
          <p:cNvPr id="2" name="Title 1"/>
          <p:cNvSpPr>
            <a:spLocks noGrp="1"/>
          </p:cNvSpPr>
          <p:nvPr userDrawn="1">
            <p:ph type="ctrTitle"/>
          </p:nvPr>
        </p:nvSpPr>
        <p:spPr>
          <a:xfrm>
            <a:off x="1491361" y="2265839"/>
            <a:ext cx="3678149" cy="777175"/>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4203986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6_Title Slide Image 24 Two Lin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userDrawn="1">
            <p:ph type="ctrTitle"/>
          </p:nvPr>
        </p:nvSpPr>
        <p:spPr>
          <a:xfrm>
            <a:off x="1149529" y="2325660"/>
            <a:ext cx="3678149" cy="777175"/>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5866071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2_Title Slide Image 24 Two Lin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49001"/>
          </a:xfrm>
          <a:prstGeom prst="rect">
            <a:avLst/>
          </a:prstGeom>
        </p:spPr>
      </p:pic>
      <p:sp>
        <p:nvSpPr>
          <p:cNvPr id="2" name="Title 1"/>
          <p:cNvSpPr>
            <a:spLocks noGrp="1"/>
          </p:cNvSpPr>
          <p:nvPr userDrawn="1">
            <p:ph type="ctrTitle"/>
          </p:nvPr>
        </p:nvSpPr>
        <p:spPr>
          <a:xfrm>
            <a:off x="250826" y="2086377"/>
            <a:ext cx="3678149" cy="777175"/>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9547648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Red One Lin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250551" y="848202"/>
            <a:ext cx="2703177" cy="3600001"/>
          </a:xfrm>
          <a:prstGeom prst="rect">
            <a:avLst/>
          </a:prstGeom>
        </p:spPr>
      </p:pic>
      <p:sp>
        <p:nvSpPr>
          <p:cNvPr id="2" name="Title 1"/>
          <p:cNvSpPr>
            <a:spLocks noGrp="1"/>
          </p:cNvSpPr>
          <p:nvPr>
            <p:ph type="ctrTitle"/>
          </p:nvPr>
        </p:nvSpPr>
        <p:spPr>
          <a:xfrm>
            <a:off x="1631946" y="2810635"/>
            <a:ext cx="4130679" cy="504862"/>
          </a:xfrm>
        </p:spPr>
        <p:txBody>
          <a:bodyPr anchor="ctr"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02735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Red Two Lin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257732" y="857294"/>
            <a:ext cx="2678032" cy="3578400"/>
          </a:xfrm>
          <a:prstGeom prst="rect">
            <a:avLst/>
          </a:prstGeom>
        </p:spPr>
      </p:pic>
      <p:sp>
        <p:nvSpPr>
          <p:cNvPr id="2" name="Title 1"/>
          <p:cNvSpPr>
            <a:spLocks noGrp="1"/>
          </p:cNvSpPr>
          <p:nvPr>
            <p:ph type="ctrTitle"/>
          </p:nvPr>
        </p:nvSpPr>
        <p:spPr>
          <a:xfrm>
            <a:off x="1622421" y="2830626"/>
            <a:ext cx="4130679" cy="695060"/>
          </a:xfrm>
        </p:spPr>
        <p:txBody>
          <a:bodyPr anchor="t" anchorCtr="0">
            <a:noAutofit/>
          </a:bodyPr>
          <a:lstStyle>
            <a:lvl1pPr algn="l">
              <a:lnSpc>
                <a:spcPct val="90000"/>
              </a:lnSpc>
              <a:defRPr sz="2200" b="1" i="0" baseline="0">
                <a:solidFill>
                  <a:srgbClr val="FFFFFF"/>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243648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White One Lin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3247462" y="861504"/>
            <a:ext cx="2693190" cy="3586699"/>
          </a:xfrm>
          <a:prstGeom prst="rect">
            <a:avLst/>
          </a:prstGeom>
        </p:spPr>
      </p:pic>
      <p:sp>
        <p:nvSpPr>
          <p:cNvPr id="2" name="Title 1"/>
          <p:cNvSpPr>
            <a:spLocks noGrp="1"/>
          </p:cNvSpPr>
          <p:nvPr>
            <p:ph type="ctrTitle"/>
          </p:nvPr>
        </p:nvSpPr>
        <p:spPr>
          <a:xfrm>
            <a:off x="1631946" y="2810635"/>
            <a:ext cx="4130679" cy="504862"/>
          </a:xfrm>
        </p:spPr>
        <p:txBody>
          <a:bodyPr anchor="ctr"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3139192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Image 2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74768" y="878682"/>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44881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White Two Lin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52580" y="856209"/>
            <a:ext cx="2678845" cy="3579486"/>
          </a:xfrm>
          <a:prstGeom prst="rect">
            <a:avLst/>
          </a:prstGeom>
        </p:spPr>
      </p:pic>
      <p:sp>
        <p:nvSpPr>
          <p:cNvPr id="2" name="Title 1"/>
          <p:cNvSpPr>
            <a:spLocks noGrp="1"/>
          </p:cNvSpPr>
          <p:nvPr>
            <p:ph type="ctrTitle"/>
          </p:nvPr>
        </p:nvSpPr>
        <p:spPr>
          <a:xfrm>
            <a:off x="1622421" y="2830626"/>
            <a:ext cx="4130679" cy="695060"/>
          </a:xfrm>
        </p:spPr>
        <p:txBody>
          <a:bodyPr anchor="t" anchorCtr="0">
            <a:noAutofit/>
          </a:bodyPr>
          <a:lstStyle>
            <a:lvl1pPr algn="l">
              <a:lnSpc>
                <a:spcPct val="90000"/>
              </a:lnSpc>
              <a:defRPr sz="2200" b="1" i="0" baseline="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25661171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50825" y="205978"/>
            <a:ext cx="6538913" cy="667479"/>
          </a:xfrm>
        </p:spPr>
        <p:txBody>
          <a:bodyPr/>
          <a:lstStyle/>
          <a:p>
            <a:r>
              <a:rPr lang="en-US" dirty="0"/>
              <a:t>Click to edit Master title style</a:t>
            </a:r>
            <a:endParaRPr lang="en-GB" dirty="0"/>
          </a:p>
        </p:txBody>
      </p:sp>
      <p:sp>
        <p:nvSpPr>
          <p:cNvPr id="6" name="Date Placeholder 5"/>
          <p:cNvSpPr>
            <a:spLocks noGrp="1"/>
          </p:cNvSpPr>
          <p:nvPr>
            <p:ph type="dt" sz="half" idx="10"/>
          </p:nvPr>
        </p:nvSpPr>
        <p:spPr/>
        <p:txBody>
          <a:bodyPr/>
          <a:lstStyle/>
          <a:p>
            <a:fld id="{AD47607F-D0CB-4AC6-9566-046428C59115}" type="datetime3">
              <a:rPr lang="en-US" smtClean="0"/>
              <a:t>17 February 2022</a:t>
            </a:fld>
            <a:endParaRPr lang="en-GB" dirty="0"/>
          </a:p>
        </p:txBody>
      </p:sp>
      <p:sp>
        <p:nvSpPr>
          <p:cNvPr id="7" name="Footer Placeholder 6"/>
          <p:cNvSpPr>
            <a:spLocks noGrp="1"/>
          </p:cNvSpPr>
          <p:nvPr>
            <p:ph type="ftr" sz="quarter" idx="11"/>
          </p:nvPr>
        </p:nvSpPr>
        <p:spPr/>
        <p:txBody>
          <a:bodyPr/>
          <a:lstStyle/>
          <a:p>
            <a:r>
              <a:rPr lang="en-GB"/>
              <a:t>Insert Confidentiality Level in slide footer </a:t>
            </a:r>
            <a:endParaRPr lang="en-GB" dirty="0"/>
          </a:p>
        </p:txBody>
      </p:sp>
      <p:sp>
        <p:nvSpPr>
          <p:cNvPr id="8" name="Slide Number Placeholder 7"/>
          <p:cNvSpPr>
            <a:spLocks noGrp="1"/>
          </p:cNvSpPr>
          <p:nvPr>
            <p:ph type="sldNum" sz="quarter" idx="12"/>
          </p:nvPr>
        </p:nvSpPr>
        <p:spPr/>
        <p:txBody>
          <a:body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873457"/>
            <a:ext cx="8642350" cy="3603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0164913"/>
      </p:ext>
    </p:extLst>
  </p:cSld>
  <p:clrMapOvr>
    <a:masterClrMapping/>
  </p:clrMapOvr>
  <p:extLst>
    <p:ext uri="{DCECCB84-F9BA-43D5-87BE-67443E8EF086}">
      <p15:sldGuideLst xmlns:p15="http://schemas.microsoft.com/office/powerpoint/2012/main">
        <p15:guide id="1" pos="4277"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AE406781-6558-4EBC-BD9F-FE5D24C6349C}" type="datetime3">
              <a:rPr lang="en-US" smtClean="0"/>
              <a:t>17 February 2022</a:t>
            </a:fld>
            <a:endParaRPr lang="en-GB"/>
          </a:p>
        </p:txBody>
      </p:sp>
      <p:sp>
        <p:nvSpPr>
          <p:cNvPr id="12" name="Picture Placeholder 11"/>
          <p:cNvSpPr>
            <a:spLocks noGrp="1"/>
          </p:cNvSpPr>
          <p:nvPr>
            <p:ph type="pic" sz="quarter" idx="16"/>
          </p:nvPr>
        </p:nvSpPr>
        <p:spPr>
          <a:xfrm>
            <a:off x="4679950" y="873125"/>
            <a:ext cx="4213225" cy="3603625"/>
          </a:xfrm>
          <a:solidFill>
            <a:schemeClr val="bg1">
              <a:lumMod val="95000"/>
            </a:schemeClr>
          </a:solidFill>
        </p:spPr>
        <p:txBody>
          <a:bodyPr/>
          <a:lstStyle>
            <a:lvl1pPr marL="0" indent="0">
              <a:buNone/>
              <a:defRPr/>
            </a:lvl1pPr>
          </a:lstStyle>
          <a:p>
            <a:endParaRPr lang="en-GB"/>
          </a:p>
        </p:txBody>
      </p:sp>
      <p:sp>
        <p:nvSpPr>
          <p:cNvPr id="5" name="Content Placeholder 4"/>
          <p:cNvSpPr>
            <a:spLocks noGrp="1"/>
          </p:cNvSpPr>
          <p:nvPr>
            <p:ph sz="quarter" idx="17"/>
          </p:nvPr>
        </p:nvSpPr>
        <p:spPr>
          <a:xfrm>
            <a:off x="250825" y="873125"/>
            <a:ext cx="4213225"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00892715"/>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AE406781-6558-4EBC-BD9F-FE5D24C6349C}" type="datetime3">
              <a:rPr lang="en-US" smtClean="0"/>
              <a:t>17 February 2022</a:t>
            </a:fld>
            <a:endParaRPr lang="en-GB"/>
          </a:p>
        </p:txBody>
      </p:sp>
      <p:sp>
        <p:nvSpPr>
          <p:cNvPr id="3" name="Chart Placeholder 2"/>
          <p:cNvSpPr>
            <a:spLocks noGrp="1"/>
          </p:cNvSpPr>
          <p:nvPr>
            <p:ph type="chart" sz="quarter" idx="18"/>
          </p:nvPr>
        </p:nvSpPr>
        <p:spPr>
          <a:xfrm>
            <a:off x="4679950" y="876300"/>
            <a:ext cx="4213225" cy="3600450"/>
          </a:xfrm>
        </p:spPr>
        <p:txBody>
          <a:bodyPr/>
          <a:lstStyle>
            <a:lvl1pPr marL="0" indent="0">
              <a:buNone/>
              <a:defRPr/>
            </a:lvl1pPr>
          </a:lstStyle>
          <a:p>
            <a:endParaRPr lang="en-GB"/>
          </a:p>
        </p:txBody>
      </p:sp>
      <p:sp>
        <p:nvSpPr>
          <p:cNvPr id="13" name="Text Placeholder 12"/>
          <p:cNvSpPr>
            <a:spLocks noGrp="1"/>
          </p:cNvSpPr>
          <p:nvPr>
            <p:ph type="body" sz="quarter" idx="19"/>
          </p:nvPr>
        </p:nvSpPr>
        <p:spPr>
          <a:xfrm>
            <a:off x="250825" y="873125"/>
            <a:ext cx="4213225"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8332880"/>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tement and 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375961" y="833075"/>
            <a:ext cx="2750855" cy="3737292"/>
          </a:xfrm>
          <a:prstGeom prst="rect">
            <a:avLst/>
          </a:prstGeom>
        </p:spPr>
      </p:pic>
      <p:sp>
        <p:nvSpPr>
          <p:cNvPr id="2" name="Title 1"/>
          <p:cNvSpPr>
            <a:spLocks noGrp="1"/>
          </p:cNvSpPr>
          <p:nvPr>
            <p:ph type="title"/>
          </p:nvPr>
        </p:nvSpPr>
        <p:spPr>
          <a:xfrm>
            <a:off x="566894" y="2457450"/>
            <a:ext cx="3284017" cy="990600"/>
          </a:xfrm>
        </p:spPr>
        <p:txBody>
          <a:bodyPr anchor="ctr" anchorCtr="0">
            <a:noAutofit/>
          </a:bodyPr>
          <a:lstStyle>
            <a:lvl1pPr>
              <a:lnSpc>
                <a:spcPct val="80000"/>
              </a:lnSpc>
              <a:defRPr sz="2400">
                <a:latin typeface="Vodafone Rg" pitchFamily="34" charset="0"/>
              </a:defRPr>
            </a:lvl1pPr>
          </a:lstStyle>
          <a:p>
            <a:r>
              <a:rPr lang="en-US" dirty="0"/>
              <a:t>Click to edit Master title style</a:t>
            </a:r>
            <a:endParaRPr lang="en-GB" dirty="0"/>
          </a:p>
        </p:txBody>
      </p:sp>
      <p:sp>
        <p:nvSpPr>
          <p:cNvPr id="9" name="Footer Placeholder 8"/>
          <p:cNvSpPr>
            <a:spLocks noGrp="1"/>
          </p:cNvSpPr>
          <p:nvPr>
            <p:ph type="ftr" sz="quarter" idx="13"/>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4"/>
          </p:nvPr>
        </p:nvSpPr>
        <p:spPr/>
        <p:txBody>
          <a:bodyPr/>
          <a:lstStyle/>
          <a:p>
            <a:fld id="{72A83A2B-3358-44F8-83A0-4598795D8FB5}" type="slidenum">
              <a:rPr lang="en-GB" smtClean="0"/>
              <a:pPr/>
              <a:t>‹#›</a:t>
            </a:fld>
            <a:endParaRPr lang="en-GB" dirty="0"/>
          </a:p>
        </p:txBody>
      </p:sp>
      <p:sp>
        <p:nvSpPr>
          <p:cNvPr id="3" name="Date Placeholder 2"/>
          <p:cNvSpPr>
            <a:spLocks noGrp="1"/>
          </p:cNvSpPr>
          <p:nvPr>
            <p:ph type="dt" sz="half" idx="15"/>
          </p:nvPr>
        </p:nvSpPr>
        <p:spPr/>
        <p:txBody>
          <a:bodyPr/>
          <a:lstStyle/>
          <a:p>
            <a:fld id="{6FA8D524-68A2-4395-A4A6-55646E807998}" type="datetime3">
              <a:rPr lang="en-US" smtClean="0"/>
              <a:t>17 February 2022</a:t>
            </a:fld>
            <a:endParaRPr lang="en-GB"/>
          </a:p>
        </p:txBody>
      </p:sp>
      <p:sp>
        <p:nvSpPr>
          <p:cNvPr id="8" name="Text Placeholder 7"/>
          <p:cNvSpPr>
            <a:spLocks noGrp="1"/>
          </p:cNvSpPr>
          <p:nvPr>
            <p:ph type="body" sz="quarter" idx="16"/>
          </p:nvPr>
        </p:nvSpPr>
        <p:spPr>
          <a:xfrm>
            <a:off x="4460875" y="1572727"/>
            <a:ext cx="1558925" cy="2904023"/>
          </a:xfrm>
        </p:spPr>
        <p:txBody>
          <a:bodyPr/>
          <a:lstStyle>
            <a:lvl1pPr marL="0" indent="0">
              <a:lnSpc>
                <a:spcPct val="90000"/>
              </a:lnSpc>
              <a:spcBef>
                <a:spcPts val="1500"/>
              </a:spcBef>
              <a:spcAft>
                <a:spcPts val="0"/>
              </a:spcAft>
              <a:buNone/>
              <a:defRPr b="1">
                <a:solidFill>
                  <a:schemeClr val="accent1"/>
                </a:solidFill>
              </a:defRPr>
            </a:lvl1pPr>
            <a:lvl2pPr marL="0" indent="0">
              <a:lnSpc>
                <a:spcPct val="90000"/>
              </a:lnSpc>
              <a:spcBef>
                <a:spcPts val="400"/>
              </a:spcBef>
              <a:spcAft>
                <a:spcPts val="0"/>
              </a:spcAft>
              <a:buNone/>
              <a:defRPr sz="1200"/>
            </a:lvl2pPr>
          </a:lstStyle>
          <a:p>
            <a:pPr lvl="0"/>
            <a:r>
              <a:rPr lang="en-US" dirty="0"/>
              <a:t>Click to edit</a:t>
            </a:r>
          </a:p>
          <a:p>
            <a:pPr lvl="1"/>
            <a:r>
              <a:rPr lang="en-US" dirty="0"/>
              <a:t>Second level</a:t>
            </a:r>
          </a:p>
        </p:txBody>
      </p:sp>
      <p:sp>
        <p:nvSpPr>
          <p:cNvPr id="13" name="Text Placeholder 7"/>
          <p:cNvSpPr>
            <a:spLocks noGrp="1"/>
          </p:cNvSpPr>
          <p:nvPr>
            <p:ph type="body" sz="quarter" idx="17"/>
          </p:nvPr>
        </p:nvSpPr>
        <p:spPr>
          <a:xfrm>
            <a:off x="6247342" y="1572727"/>
            <a:ext cx="1558925" cy="2904023"/>
          </a:xfrm>
        </p:spPr>
        <p:txBody>
          <a:bodyPr/>
          <a:lstStyle>
            <a:lvl1pPr marL="0" indent="0">
              <a:lnSpc>
                <a:spcPct val="90000"/>
              </a:lnSpc>
              <a:spcBef>
                <a:spcPts val="1500"/>
              </a:spcBef>
              <a:spcAft>
                <a:spcPts val="0"/>
              </a:spcAft>
              <a:buNone/>
              <a:defRPr b="1">
                <a:solidFill>
                  <a:schemeClr val="accent1"/>
                </a:solidFill>
              </a:defRPr>
            </a:lvl1pPr>
            <a:lvl2pPr marL="0" indent="0">
              <a:lnSpc>
                <a:spcPct val="90000"/>
              </a:lnSpc>
              <a:spcBef>
                <a:spcPts val="400"/>
              </a:spcBef>
              <a:spcAft>
                <a:spcPts val="0"/>
              </a:spcAft>
              <a:buNone/>
              <a:defRPr sz="1200"/>
            </a:lvl2pPr>
          </a:lstStyle>
          <a:p>
            <a:pPr lvl="0"/>
            <a:r>
              <a:rPr lang="en-US" dirty="0"/>
              <a:t>Click to edit</a:t>
            </a:r>
          </a:p>
          <a:p>
            <a:pPr lvl="1"/>
            <a:r>
              <a:rPr lang="en-US" dirty="0"/>
              <a:t>Second level</a:t>
            </a:r>
          </a:p>
        </p:txBody>
      </p:sp>
    </p:spTree>
    <p:extLst>
      <p:ext uri="{BB962C8B-B14F-4D97-AF65-F5344CB8AC3E}">
        <p14:creationId xmlns:p14="http://schemas.microsoft.com/office/powerpoint/2010/main" val="36939421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7" name="Slide Number Placeholder 6"/>
          <p:cNvSpPr>
            <a:spLocks noGrp="1"/>
          </p:cNvSpPr>
          <p:nvPr>
            <p:ph type="sldNum" sz="quarter" idx="11"/>
          </p:nvPr>
        </p:nvSpPr>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p>
            <a:fld id="{498EC4B5-C5C0-4868-8B1B-C1C1A69B394D}" type="datetime3">
              <a:rPr lang="en-US" smtClean="0"/>
              <a:t>17 February 2022</a:t>
            </a:fld>
            <a:endParaRPr lang="en-GB"/>
          </a:p>
        </p:txBody>
      </p:sp>
      <p:sp>
        <p:nvSpPr>
          <p:cNvPr id="4" name="Title 3"/>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98645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6" name="Slide Number Placeholder 5"/>
          <p:cNvSpPr>
            <a:spLocks noGrp="1"/>
          </p:cNvSpPr>
          <p:nvPr>
            <p:ph type="sldNum" sz="quarter" idx="11"/>
          </p:nvPr>
        </p:nvSpPr>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22700198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Red Speechmark">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5362205" y="819062"/>
            <a:ext cx="2258446" cy="3042044"/>
          </a:xfrm>
          <a:prstGeom prst="rect">
            <a:avLst/>
          </a:prstGeom>
        </p:spPr>
      </p:pic>
      <p:sp>
        <p:nvSpPr>
          <p:cNvPr id="2" name="Title 1"/>
          <p:cNvSpPr>
            <a:spLocks noGrp="1"/>
          </p:cNvSpPr>
          <p:nvPr>
            <p:ph type="ctrTitle"/>
          </p:nvPr>
        </p:nvSpPr>
        <p:spPr>
          <a:xfrm>
            <a:off x="4451349" y="2046817"/>
            <a:ext cx="2841625" cy="829733"/>
          </a:xfr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2F8E5E15-47D5-4EB1-AD9F-8AB61C797329}" type="datetime3">
              <a:rPr lang="en-US" smtClean="0"/>
              <a:t>17 February 2022</a:t>
            </a:fld>
            <a:endParaRPr lang="en-GB"/>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pic>
        <p:nvPicPr>
          <p:cNvPr id="10" name="Picture 9"/>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74736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hite Speechmark">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364805" y="819106"/>
            <a:ext cx="2258413" cy="3042000"/>
          </a:xfrm>
          <a:prstGeom prst="rect">
            <a:avLst/>
          </a:prstGeom>
        </p:spPr>
      </p:pic>
      <p:sp>
        <p:nvSpPr>
          <p:cNvPr id="2" name="Title 1"/>
          <p:cNvSpPr>
            <a:spLocks noGrp="1"/>
          </p:cNvSpPr>
          <p:nvPr>
            <p:ph type="ctrTitle"/>
          </p:nvPr>
        </p:nvSpPr>
        <p:spPr>
          <a:xfrm>
            <a:off x="4451349" y="2046817"/>
            <a:ext cx="2841625" cy="829733"/>
          </a:xfrm>
        </p:spPr>
        <p:txBody>
          <a:bodyPr anchor="ctr" anchorCtr="0">
            <a:noAutofit/>
          </a:bodyPr>
          <a:lstStyle>
            <a:lvl1pPr>
              <a:lnSpc>
                <a:spcPct val="90000"/>
              </a:lnSpc>
              <a:defRPr sz="2400" b="1" cap="none" baseline="0">
                <a:solidFill>
                  <a:schemeClr val="accent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tx1"/>
                </a:solidFill>
              </a:defRPr>
            </a:lvl1pPr>
          </a:lstStyle>
          <a:p>
            <a:r>
              <a:rPr lang="en-GB"/>
              <a:t>Insert Confidentiality Level in slide footer </a:t>
            </a:r>
            <a:endParaRPr lang="en-GB"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tx1"/>
                </a:solidFill>
              </a:defRPr>
            </a:lvl1pPr>
          </a:lstStyle>
          <a:p>
            <a:fld id="{2F8E5E15-47D5-4EB1-AD9F-8AB61C797329}" type="datetime3">
              <a:rPr lang="en-US" smtClean="0"/>
              <a:pPr/>
              <a:t>17 February 2022</a:t>
            </a:fld>
            <a:endParaRPr lang="en-US"/>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accent1"/>
                </a:solidFill>
              </a:defRPr>
            </a:lvl1pPr>
          </a:lstStyle>
          <a:p>
            <a:pPr lvl="0"/>
            <a:r>
              <a:rPr lang="en-US" dirty="0"/>
              <a:t>#</a:t>
            </a:r>
          </a:p>
        </p:txBody>
      </p:sp>
    </p:spTree>
    <p:extLst>
      <p:ext uri="{BB962C8B-B14F-4D97-AF65-F5344CB8AC3E}">
        <p14:creationId xmlns:p14="http://schemas.microsoft.com/office/powerpoint/2010/main" val="6414437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4049" y="1930142"/>
            <a:ext cx="4429125" cy="1050384"/>
          </a:xfrm>
        </p:spPr>
        <p:txBody>
          <a:bodyPr anchor="ctr" anchorCtr="0">
            <a:noAutofit/>
          </a:bodyPr>
          <a:lstStyle>
            <a:lvl1pPr>
              <a:lnSpc>
                <a:spcPct val="90000"/>
              </a:lnSpc>
              <a:defRPr sz="3000" b="1" cap="none" baseline="0">
                <a:solidFill>
                  <a:schemeClr val="bg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2F8E5E15-47D5-4EB1-AD9F-8AB61C797329}" type="datetime3">
              <a:rPr lang="en-US" smtClean="0"/>
              <a:t>17 February 2022</a:t>
            </a:fld>
            <a:endParaRPr lang="en-GB"/>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pic>
        <p:nvPicPr>
          <p:cNvPr id="11" name="Picture 10"/>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53804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Image 3 One Line">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2034" y="764"/>
            <a:ext cx="9141287" cy="5141973"/>
            <a:chOff x="2034" y="764"/>
            <a:chExt cx="9141287" cy="5141973"/>
          </a:xfrm>
        </p:grpSpPr>
        <p:pic>
          <p:nvPicPr>
            <p:cNvPr id="10" name="Picture 9"/>
            <p:cNvPicPr>
              <a:picLocks noChangeAspect="1"/>
            </p:cNvPicPr>
            <p:nvPr userDrawn="1"/>
          </p:nvPicPr>
          <p:blipFill>
            <a:blip r:embed="rId2"/>
            <a:stretch>
              <a:fillRect/>
            </a:stretch>
          </p:blipFill>
          <p:spPr>
            <a:xfrm>
              <a:off x="2034" y="764"/>
              <a:ext cx="9141287" cy="5141973"/>
            </a:xfrm>
            <a:prstGeom prst="rect">
              <a:avLst/>
            </a:prstGeom>
          </p:spPr>
        </p:pic>
        <p:pic>
          <p:nvPicPr>
            <p:cNvPr id="6" name="Picture 5"/>
            <p:cNvPicPr>
              <a:picLocks noChangeAspect="1"/>
            </p:cNvPicPr>
            <p:nvPr userDrawn="1"/>
          </p:nvPicPr>
          <p:blipFill>
            <a:blip r:embed="rId3"/>
            <a:stretch>
              <a:fillRect/>
            </a:stretch>
          </p:blipFill>
          <p:spPr>
            <a:xfrm>
              <a:off x="3258022" y="862012"/>
              <a:ext cx="2673360" cy="3569760"/>
            </a:xfrm>
            <a:prstGeom prst="rect">
              <a:avLst/>
            </a:prstGeom>
          </p:spPr>
        </p:pic>
      </p:grpSp>
      <p:sp>
        <p:nvSpPr>
          <p:cNvPr id="2" name="Title 1"/>
          <p:cNvSpPr>
            <a:spLocks noGrp="1"/>
          </p:cNvSpPr>
          <p:nvPr>
            <p:ph type="ctrTitle"/>
          </p:nvPr>
        </p:nvSpPr>
        <p:spPr>
          <a:xfrm>
            <a:off x="1648699" y="2840892"/>
            <a:ext cx="3843088"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267178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4049" y="1930142"/>
            <a:ext cx="4429126" cy="1050384"/>
          </a:xfrm>
        </p:spPr>
        <p:txBody>
          <a:bodyPr anchor="ctr" anchorCtr="0">
            <a:noAutofit/>
          </a:bodyPr>
          <a:lstStyle>
            <a:lvl1pPr>
              <a:lnSpc>
                <a:spcPct val="90000"/>
              </a:lnSpc>
              <a:defRPr sz="3000" b="1" cap="none" baseline="0">
                <a:solidFill>
                  <a:schemeClr val="accent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tx1"/>
                </a:solidFill>
              </a:defRPr>
            </a:lvl1pPr>
          </a:lstStyle>
          <a:p>
            <a:r>
              <a:rPr lang="en-GB"/>
              <a:t>Insert Confidentiality Level in slide footer </a:t>
            </a:r>
            <a:endParaRPr lang="en-GB"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tx1"/>
                </a:solidFill>
              </a:defRPr>
            </a:lvl1pPr>
          </a:lstStyle>
          <a:p>
            <a:fld id="{2F8E5E15-47D5-4EB1-AD9F-8AB61C797329}" type="datetime3">
              <a:rPr lang="en-US" smtClean="0"/>
              <a:pPr/>
              <a:t>17 February 2022</a:t>
            </a:fld>
            <a:endParaRPr lang="en-US"/>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accent1"/>
                </a:solidFill>
              </a:defRPr>
            </a:lvl1pPr>
          </a:lstStyle>
          <a:p>
            <a:pPr lvl="0"/>
            <a:r>
              <a:rPr lang="en-US" dirty="0"/>
              <a:t>#</a:t>
            </a:r>
          </a:p>
        </p:txBody>
      </p:sp>
    </p:spTree>
    <p:extLst>
      <p:ext uri="{BB962C8B-B14F-4D97-AF65-F5344CB8AC3E}">
        <p14:creationId xmlns:p14="http://schemas.microsoft.com/office/powerpoint/2010/main" val="21692391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x3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608401" y="266700"/>
            <a:ext cx="5927199" cy="4445399"/>
          </a:xfrm>
          <a:solidFill>
            <a:schemeClr val="tx1"/>
          </a:solidFill>
        </p:spPr>
        <p:txBody>
          <a:bodyPr lIns="72000" tIns="72000"/>
          <a:lstStyle>
            <a:lvl1pPr marL="0" indent="0">
              <a:buNone/>
              <a:defRPr>
                <a:solidFill>
                  <a:srgbClr val="FFFFFF"/>
                </a:solidFill>
              </a:defRPr>
            </a:lvl1pPr>
          </a:lstStyle>
          <a:p>
            <a:r>
              <a:rPr lang="en-US" dirty="0"/>
              <a:t>Insert 4x3 video</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4D5AC188-290C-4949-8FC0-898609ABB1F0}" type="datetime3">
              <a:rPr lang="en-US" smtClean="0"/>
              <a:t>17 February 2022</a:t>
            </a:fld>
            <a:endParaRPr lang="en-GB"/>
          </a:p>
        </p:txBody>
      </p:sp>
      <p:pic>
        <p:nvPicPr>
          <p:cNvPr id="7" name="Picture 6"/>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714754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6x9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822325" y="266399"/>
            <a:ext cx="7499351" cy="4218385"/>
          </a:xfrm>
          <a:solidFill>
            <a:schemeClr val="tx1"/>
          </a:solidFill>
        </p:spPr>
        <p:txBody>
          <a:bodyPr lIns="72000" tIns="72000"/>
          <a:lstStyle>
            <a:lvl1pPr marL="0" indent="0">
              <a:buNone/>
              <a:defRPr>
                <a:solidFill>
                  <a:srgbClr val="FFFFFF"/>
                </a:solidFill>
              </a:defRPr>
            </a:lvl1pPr>
          </a:lstStyle>
          <a:p>
            <a:r>
              <a:rPr lang="en-US" dirty="0"/>
              <a:t>Insert 16x9 video</a:t>
            </a: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6AD9EA54-4CB4-474C-A174-137EC7F36B9E}" type="datetime3">
              <a:rPr lang="en-US" smtClean="0"/>
              <a:t>17 February 2022</a:t>
            </a:fld>
            <a:endParaRPr lang="en-GB"/>
          </a:p>
        </p:txBody>
      </p:sp>
      <p:pic>
        <p:nvPicPr>
          <p:cNvPr id="7" name="Picture 6"/>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9068407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ull frame 16x9 Video placeholder">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0" y="0"/>
            <a:ext cx="9144000" cy="5143500"/>
          </a:xfrm>
          <a:solidFill>
            <a:schemeClr val="tx1"/>
          </a:solidFill>
        </p:spPr>
        <p:txBody>
          <a:bodyPr lIns="72000" tIns="72000"/>
          <a:lstStyle>
            <a:lvl1pPr marL="0" indent="0">
              <a:buNone/>
              <a:defRPr>
                <a:solidFill>
                  <a:srgbClr val="FFFFFF"/>
                </a:solidFill>
              </a:defRPr>
            </a:lvl1pPr>
          </a:lstStyle>
          <a:p>
            <a:r>
              <a:rPr lang="en-US" dirty="0"/>
              <a:t>Insert full frame 16x9 video</a:t>
            </a:r>
          </a:p>
        </p:txBody>
      </p:sp>
    </p:spTree>
    <p:extLst>
      <p:ext uri="{BB962C8B-B14F-4D97-AF65-F5344CB8AC3E}">
        <p14:creationId xmlns:p14="http://schemas.microsoft.com/office/powerpoint/2010/main" val="12161175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5_Text and Image background white 14_Text and Image background whit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3252456" y="4757854"/>
            <a:ext cx="2682488" cy="235414"/>
          </a:xfrm>
          <a:prstGeom prst="rect">
            <a:avLst/>
          </a:prstGeom>
          <a:solidFill>
            <a:srgbClr val="FFFFFF"/>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US" sz="1000" kern="1200" dirty="0">
              <a:solidFill>
                <a:srgbClr val="34342B"/>
              </a:solidFill>
              <a:latin typeface="Vodafone Rg" pitchFamily="34" charset="0"/>
              <a:ea typeface="+mn-ea"/>
              <a:cs typeface="+mn-cs"/>
            </a:endParaRPr>
          </a:p>
        </p:txBody>
      </p:sp>
      <p:sp>
        <p:nvSpPr>
          <p:cNvPr id="12" name="Title 1"/>
          <p:cNvSpPr>
            <a:spLocks noGrp="1"/>
          </p:cNvSpPr>
          <p:nvPr>
            <p:ph type="title" hasCustomPrompt="1"/>
          </p:nvPr>
        </p:nvSpPr>
        <p:spPr>
          <a:xfrm>
            <a:off x="360000" y="215984"/>
            <a:ext cx="8388464" cy="987614"/>
          </a:xfrm>
          <a:prstGeom prst="rect">
            <a:avLst/>
          </a:prstGeom>
          <a:ln>
            <a:noFill/>
          </a:ln>
        </p:spPr>
        <p:txBody>
          <a:bodyPr/>
          <a:lstStyle>
            <a:lvl1pPr>
              <a:lnSpc>
                <a:spcPct val="80000"/>
              </a:lnSpc>
              <a:defRPr sz="3600" b="0">
                <a:latin typeface="Vodafone Rg" pitchFamily="34" charset="0"/>
              </a:defRPr>
            </a:lvl1pPr>
          </a:lstStyle>
          <a:p>
            <a:r>
              <a:rPr lang="en-US" dirty="0"/>
              <a:t>Click to edit</a:t>
            </a:r>
            <a:br>
              <a:rPr lang="en-US" dirty="0"/>
            </a:br>
            <a:r>
              <a:rPr lang="en-US" dirty="0"/>
              <a:t>Master title style</a:t>
            </a:r>
            <a:endParaRPr lang="en-GB"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24426" y="4286151"/>
            <a:ext cx="519573" cy="857349"/>
          </a:xfrm>
          <a:prstGeom prst="rect">
            <a:avLst/>
          </a:prstGeom>
        </p:spPr>
      </p:pic>
    </p:spTree>
    <p:extLst>
      <p:ext uri="{BB962C8B-B14F-4D97-AF65-F5344CB8AC3E}">
        <p14:creationId xmlns:p14="http://schemas.microsoft.com/office/powerpoint/2010/main" val="816912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Image 3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4"/>
            <a:ext cx="9141287" cy="5141973"/>
            <a:chOff x="1356" y="764"/>
            <a:chExt cx="9141287" cy="5141973"/>
          </a:xfrm>
        </p:grpSpPr>
        <p:pic>
          <p:nvPicPr>
            <p:cNvPr id="10" name="Picture 9"/>
            <p:cNvPicPr>
              <a:picLocks noChangeAspect="1"/>
            </p:cNvPicPr>
            <p:nvPr userDrawn="1"/>
          </p:nvPicPr>
          <p:blipFill>
            <a:blip r:embed="rId2"/>
            <a:stretch>
              <a:fillRect/>
            </a:stretch>
          </p:blipFill>
          <p:spPr>
            <a:xfrm>
              <a:off x="1356" y="764"/>
              <a:ext cx="9141287" cy="5141973"/>
            </a:xfrm>
            <a:prstGeom prst="rect">
              <a:avLst/>
            </a:prstGeom>
          </p:spPr>
        </p:pic>
        <p:pic>
          <p:nvPicPr>
            <p:cNvPr id="5" name="Picture 4"/>
            <p:cNvPicPr>
              <a:picLocks noChangeAspect="1"/>
            </p:cNvPicPr>
            <p:nvPr userDrawn="1"/>
          </p:nvPicPr>
          <p:blipFill>
            <a:blip r:embed="rId3"/>
            <a:stretch>
              <a:fillRect/>
            </a:stretch>
          </p:blipFill>
          <p:spPr>
            <a:xfrm>
              <a:off x="3253162" y="878529"/>
              <a:ext cx="2666250" cy="3562656"/>
            </a:xfrm>
            <a:prstGeom prst="rect">
              <a:avLst/>
            </a:prstGeom>
          </p:spPr>
        </p:pic>
      </p:grpSp>
      <p:sp>
        <p:nvSpPr>
          <p:cNvPr id="2" name="Title 1"/>
          <p:cNvSpPr>
            <a:spLocks noGrp="1"/>
          </p:cNvSpPr>
          <p:nvPr>
            <p:ph type="ctrTitle"/>
          </p:nvPr>
        </p:nvSpPr>
        <p:spPr>
          <a:xfrm>
            <a:off x="1614813" y="2811458"/>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14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Image 4 One Line">
    <p:spTree>
      <p:nvGrpSpPr>
        <p:cNvPr id="1" name=""/>
        <p:cNvGrpSpPr/>
        <p:nvPr/>
      </p:nvGrpSpPr>
      <p:grpSpPr>
        <a:xfrm>
          <a:off x="0" y="0"/>
          <a:ext cx="0" cy="0"/>
          <a:chOff x="0" y="0"/>
          <a:chExt cx="0" cy="0"/>
        </a:xfrm>
      </p:grpSpPr>
      <p:grpSp>
        <p:nvGrpSpPr>
          <p:cNvPr id="6" name="Group 5"/>
          <p:cNvGrpSpPr/>
          <p:nvPr userDrawn="1"/>
        </p:nvGrpSpPr>
        <p:grpSpPr>
          <a:xfrm>
            <a:off x="678" y="763"/>
            <a:ext cx="9141289" cy="5141975"/>
            <a:chOff x="678" y="763"/>
            <a:chExt cx="9141289" cy="5141975"/>
          </a:xfrm>
        </p:grpSpPr>
        <p:pic>
          <p:nvPicPr>
            <p:cNvPr id="10" name="Picture 9"/>
            <p:cNvPicPr>
              <a:picLocks noChangeAspect="1"/>
            </p:cNvPicPr>
            <p:nvPr userDrawn="1"/>
          </p:nvPicPr>
          <p:blipFill>
            <a:blip r:embed="rId2"/>
            <a:stretch>
              <a:fillRect/>
            </a:stretch>
          </p:blipFill>
          <p:spPr>
            <a:xfrm>
              <a:off x="678" y="763"/>
              <a:ext cx="9141289" cy="5141975"/>
            </a:xfrm>
            <a:prstGeom prst="rect">
              <a:avLst/>
            </a:prstGeom>
          </p:spPr>
        </p:pic>
        <p:pic>
          <p:nvPicPr>
            <p:cNvPr id="5" name="Picture 4"/>
            <p:cNvPicPr>
              <a:picLocks noChangeAspect="1"/>
            </p:cNvPicPr>
            <p:nvPr userDrawn="1"/>
          </p:nvPicPr>
          <p:blipFill>
            <a:blip r:embed="rId3"/>
            <a:stretch>
              <a:fillRect/>
            </a:stretch>
          </p:blipFill>
          <p:spPr>
            <a:xfrm>
              <a:off x="3710181" y="854869"/>
              <a:ext cx="2207655"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64710604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6"/>
          <a:stretch>
            <a:fillRect/>
          </a:stretch>
        </p:blipFill>
        <p:spPr>
          <a:xfrm>
            <a:off x="8496840" y="4547241"/>
            <a:ext cx="396335" cy="396000"/>
          </a:xfrm>
          <a:prstGeom prst="rect">
            <a:avLst/>
          </a:prstGeom>
        </p:spPr>
      </p:pic>
      <p:sp>
        <p:nvSpPr>
          <p:cNvPr id="2" name="Title Placeholder 1"/>
          <p:cNvSpPr>
            <a:spLocks noGrp="1"/>
          </p:cNvSpPr>
          <p:nvPr>
            <p:ph type="title"/>
          </p:nvPr>
        </p:nvSpPr>
        <p:spPr>
          <a:xfrm>
            <a:off x="250825" y="205978"/>
            <a:ext cx="8635526" cy="667479"/>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250825" y="873457"/>
            <a:ext cx="5886450" cy="3603293"/>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4365295" y="4713136"/>
            <a:ext cx="413410" cy="238889"/>
          </a:xfrm>
          <a:prstGeom prst="rect">
            <a:avLst/>
          </a:prstGeom>
        </p:spPr>
        <p:txBody>
          <a:bodyPr vert="horz" lIns="0" tIns="0" rIns="0" bIns="0" rtlCol="0" anchor="b" anchorCtr="0"/>
          <a:lstStyle>
            <a:lvl1pPr algn="ctr">
              <a:defRPr sz="800">
                <a:solidFill>
                  <a:schemeClr val="tx1"/>
                </a:solidFill>
              </a:defRPr>
            </a:lvl1pPr>
          </a:lstStyle>
          <a:p>
            <a:fld id="{72A83A2B-3358-44F8-83A0-4598795D8FB5}" type="slidenum">
              <a:rPr lang="en-GB" smtClean="0"/>
              <a:pPr/>
              <a:t>‹#›</a:t>
            </a:fld>
            <a:endParaRPr lang="en-GB" dirty="0"/>
          </a:p>
        </p:txBody>
      </p:sp>
      <p:sp>
        <p:nvSpPr>
          <p:cNvPr id="6" name="Footer Placeholder 5"/>
          <p:cNvSpPr>
            <a:spLocks noGrp="1"/>
          </p:cNvSpPr>
          <p:nvPr>
            <p:ph type="ftr" sz="quarter" idx="3"/>
          </p:nvPr>
        </p:nvSpPr>
        <p:spPr>
          <a:xfrm>
            <a:off x="253395" y="4712099"/>
            <a:ext cx="2087880" cy="238889"/>
          </a:xfrm>
          <a:prstGeom prst="rect">
            <a:avLst/>
          </a:prstGeom>
        </p:spPr>
        <p:txBody>
          <a:bodyPr vert="horz" lIns="0" tIns="0" rIns="0" bIns="0" rtlCol="0" anchor="b" anchorCtr="0"/>
          <a:lstStyle>
            <a:lvl1pPr algn="l">
              <a:defRPr lang="en-IE" sz="800" kern="1200" dirty="0">
                <a:solidFill>
                  <a:schemeClr val="tx1"/>
                </a:solidFill>
                <a:latin typeface="+mn-lt"/>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6137275" y="4712099"/>
            <a:ext cx="2133600" cy="238889"/>
          </a:xfrm>
          <a:prstGeom prst="rect">
            <a:avLst/>
          </a:prstGeom>
        </p:spPr>
        <p:txBody>
          <a:bodyPr vert="horz" lIns="0" tIns="0" rIns="0" bIns="0" rtlCol="0" anchor="b" anchorCtr="0"/>
          <a:lstStyle>
            <a:lvl1pPr>
              <a:defRPr lang="en-GB" sz="800" smtClean="0"/>
            </a:lvl1pPr>
          </a:lstStyle>
          <a:p>
            <a:fld id="{AD47607F-D0CB-4AC6-9566-046428C59115}" type="datetime3">
              <a:rPr lang="en-US" smtClean="0"/>
              <a:pPr/>
              <a:t>17 February 2022</a:t>
            </a:fld>
            <a:endParaRPr lang="en-US" dirty="0"/>
          </a:p>
        </p:txBody>
      </p:sp>
      <p:sp>
        <p:nvSpPr>
          <p:cNvPr id="9" name="MSIPCMContentMarking" descr="{&quot;HashCode&quot;:-1699574231,&quot;Placement&quot;:&quot;Footer&quot;,&quot;Top&quot;:388.380066,&quot;Left&quot;:0.0,&quot;SlideWidth&quot;:720,&quot;SlideHeight&quot;:405}"/>
          <p:cNvSpPr txBox="1"/>
          <p:nvPr userDrawn="1"/>
        </p:nvSpPr>
        <p:spPr>
          <a:xfrm>
            <a:off x="0" y="4932427"/>
            <a:ext cx="619703" cy="211073"/>
          </a:xfrm>
          <a:prstGeom prst="rect">
            <a:avLst/>
          </a:prstGeom>
        </p:spPr>
        <p:txBody>
          <a:bodyPr vert="horz" wrap="square" lIns="0" tIns="0" rIns="0" bIns="0" rtlCol="0" anchor="ctr" anchorCtr="1">
            <a:noAutofit/>
          </a:bodyPr>
          <a:lstStyle/>
          <a:p>
            <a:pPr marL="0" indent="0" algn="l">
              <a:spcBef>
                <a:spcPts val="0"/>
              </a:spcBef>
              <a:spcAft>
                <a:spcPts val="0"/>
              </a:spcAft>
              <a:buFont typeface="Arial" pitchFamily="34" charset="0"/>
              <a:buNone/>
            </a:pPr>
            <a:r>
              <a:rPr lang="en-ZA" sz="700">
                <a:solidFill>
                  <a:srgbClr val="000000"/>
                </a:solidFill>
                <a:latin typeface="Calibri" panose="020F0502020204030204" pitchFamily="34" charset="0"/>
              </a:rPr>
              <a:t>C2 General</a:t>
            </a:r>
            <a:endParaRPr lang="en-ZA" sz="7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14" r:id="rId3"/>
    <p:sldLayoutId id="2147483715" r:id="rId4"/>
    <p:sldLayoutId id="2147483716" r:id="rId5"/>
    <p:sldLayoutId id="2147483717" r:id="rId6"/>
    <p:sldLayoutId id="2147483742" r:id="rId7"/>
    <p:sldLayoutId id="2147483743" r:id="rId8"/>
    <p:sldLayoutId id="2147483744" r:id="rId9"/>
    <p:sldLayoutId id="2147483745" r:id="rId10"/>
    <p:sldLayoutId id="2147483720" r:id="rId11"/>
    <p:sldLayoutId id="2147483721" r:id="rId12"/>
    <p:sldLayoutId id="2147483722" r:id="rId13"/>
    <p:sldLayoutId id="2147483723" r:id="rId14"/>
    <p:sldLayoutId id="2147483728" r:id="rId15"/>
    <p:sldLayoutId id="2147483729" r:id="rId16"/>
    <p:sldLayoutId id="2147483730" r:id="rId17"/>
    <p:sldLayoutId id="2147483731"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32" r:id="rId29"/>
    <p:sldLayoutId id="2147483733"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66" r:id="rId49"/>
    <p:sldLayoutId id="2147483767" r:id="rId50"/>
    <p:sldLayoutId id="2147483774" r:id="rId51"/>
    <p:sldLayoutId id="2147483777" r:id="rId52"/>
    <p:sldLayoutId id="2147483778" r:id="rId53"/>
    <p:sldLayoutId id="2147483779" r:id="rId54"/>
    <p:sldLayoutId id="2147483780" r:id="rId55"/>
    <p:sldLayoutId id="2147483775" r:id="rId56"/>
    <p:sldLayoutId id="2147483725" r:id="rId57"/>
    <p:sldLayoutId id="2147483726" r:id="rId58"/>
    <p:sldLayoutId id="2147483700" r:id="rId59"/>
    <p:sldLayoutId id="2147483724" r:id="rId60"/>
    <p:sldLayoutId id="2147483650" r:id="rId61"/>
    <p:sldLayoutId id="2147483706" r:id="rId62"/>
    <p:sldLayoutId id="2147483709" r:id="rId63"/>
    <p:sldLayoutId id="2147483659" r:id="rId64"/>
    <p:sldLayoutId id="2147483654" r:id="rId65"/>
    <p:sldLayoutId id="2147483660" r:id="rId66"/>
    <p:sldLayoutId id="2147483675" r:id="rId67"/>
    <p:sldLayoutId id="2147483727" r:id="rId68"/>
    <p:sldLayoutId id="2147483712" r:id="rId69"/>
    <p:sldLayoutId id="2147483713" r:id="rId70"/>
    <p:sldLayoutId id="2147483666" r:id="rId71"/>
    <p:sldLayoutId id="2147483667" r:id="rId72"/>
    <p:sldLayoutId id="2147483708" r:id="rId73"/>
    <p:sldLayoutId id="2147483773" r:id="rId74"/>
  </p:sldLayoutIdLst>
  <p:hf hdr="0"/>
  <p:txStyles>
    <p:title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guide id="3" orient="horz" pos="2820" userDrawn="1">
          <p15:clr>
            <a:srgbClr val="F26B43"/>
          </p15:clr>
        </p15:guide>
        <p15:guide id="4" pos="5602" userDrawn="1">
          <p15:clr>
            <a:srgbClr val="F26B43"/>
          </p15:clr>
        </p15:guide>
        <p15:guide id="5" pos="2812" userDrawn="1">
          <p15:clr>
            <a:srgbClr val="F26B43"/>
          </p15:clr>
        </p15:guide>
        <p15:guide id="6" pos="2948" userDrawn="1">
          <p15:clr>
            <a:srgbClr val="F26B43"/>
          </p15:clr>
        </p15:guide>
        <p15:guide id="7" orient="horz" pos="55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hyperlink" Target="https://vodafone.sharepoint.com/sites/groupsecuritypolicies/Pages/Policy-Details.aspx?Policy=Security%20Risk%20Framework" TargetMode="Externa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hyperlink" Target="https://workflow.vodacom.corp/" TargetMode="External"/><Relationship Id="rId2" Type="http://schemas.openxmlformats.org/officeDocument/2006/relationships/image" Target="../media/image89.png"/><Relationship Id="rId1" Type="http://schemas.openxmlformats.org/officeDocument/2006/relationships/slideLayout" Target="../slideLayouts/slideLayout61.xml"/><Relationship Id="rId4" Type="http://schemas.openxmlformats.org/officeDocument/2006/relationships/hyperlink" Target="https://vodafone.sharepoint.com/sites/CyberSecurity709/Shared%20Documents/Forms/AllItems.aspx?viewid=5e0a31a8%2D76d7%2D49f5%2Da6b7%2Dfa2ea8f3bbbd&amp;id=%2Fsites%2FCyberSecurity709%2FShared%20Documents%2FCyber%20Risk%20Managem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hyperlink" Target="https://vodafone.sharepoint.com/sites/groupsecuritypolicies/Pages/Policy-Details.aspx?Policy=Security%20Risk%20Framework" TargetMode="Externa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hyperlink" Target="https://vodafone.sharepoint.com/sites/groupsecuritypolicies/Pages/Policy-Details.aspx?Policy=Security%20Risk%20Framework" TargetMode="External"/><Relationship Id="rId2" Type="http://schemas.openxmlformats.org/officeDocument/2006/relationships/image" Target="../media/image87.jpeg"/><Relationship Id="rId1" Type="http://schemas.openxmlformats.org/officeDocument/2006/relationships/slideLayout" Target="../slideLayouts/slideLayout6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8" Type="http://schemas.openxmlformats.org/officeDocument/2006/relationships/hyperlink" Target="mailto:mario.Honwana@vm.co.mz" TargetMode="External"/><Relationship Id="rId3" Type="http://schemas.openxmlformats.org/officeDocument/2006/relationships/hyperlink" Target="mailto:keitumetsi.tsotetsi@vodacom.co.za" TargetMode="External"/><Relationship Id="rId7" Type="http://schemas.openxmlformats.org/officeDocument/2006/relationships/hyperlink" Target="mailto:mookho.hlaahla@vodacom.co.ls" TargetMode="External"/><Relationship Id="rId2" Type="http://schemas.openxmlformats.org/officeDocument/2006/relationships/hyperlink" Target="mailto:sanet.butler@vodacom.co.za" TargetMode="External"/><Relationship Id="rId1" Type="http://schemas.openxmlformats.org/officeDocument/2006/relationships/slideLayout" Target="../slideLayouts/slideLayout61.xml"/><Relationship Id="rId6" Type="http://schemas.openxmlformats.org/officeDocument/2006/relationships/hyperlink" Target="mailto:PNyangau@Safaricom.co.ke" TargetMode="External"/><Relationship Id="rId11" Type="http://schemas.openxmlformats.org/officeDocument/2006/relationships/hyperlink" Target="mailto:wilfredm@vodacom.co.tz" TargetMode="External"/><Relationship Id="rId5" Type="http://schemas.openxmlformats.org/officeDocument/2006/relationships/hyperlink" Target="mailto:johnson.tamakloe@vodafone.com" TargetMode="External"/><Relationship Id="rId10" Type="http://schemas.openxmlformats.org/officeDocument/2006/relationships/hyperlink" Target="mailto:lwazi.Hlazo@Vodacom.co.za" TargetMode="External"/><Relationship Id="rId4" Type="http://schemas.openxmlformats.org/officeDocument/2006/relationships/hyperlink" Target="mailto:Irene.njoroge@Vodacom.cd" TargetMode="External"/><Relationship Id="rId9" Type="http://schemas.openxmlformats.org/officeDocument/2006/relationships/hyperlink" Target="mailto:deshan.pillay@Vodacom.co.z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4026" y="2244777"/>
            <a:ext cx="3678149" cy="1232823"/>
          </a:xfrm>
        </p:spPr>
        <p:txBody>
          <a:bodyPr/>
          <a:lstStyle/>
          <a:p>
            <a:r>
              <a:rPr lang="en-GB" sz="2800" dirty="0"/>
              <a:t>Policy Dispensations &amp; Security Risk Approvals</a:t>
            </a:r>
            <a:br>
              <a:rPr lang="en-GB" sz="2800" dirty="0"/>
            </a:br>
            <a:r>
              <a:rPr lang="en-GB" sz="2400" dirty="0">
                <a:solidFill>
                  <a:schemeClr val="tx1"/>
                </a:solidFill>
              </a:rPr>
              <a:t>Requirements and Process</a:t>
            </a:r>
            <a:br>
              <a:rPr lang="en-GB" sz="2400" dirty="0">
                <a:solidFill>
                  <a:schemeClr val="tx1"/>
                </a:solidFill>
              </a:rPr>
            </a:br>
            <a:r>
              <a:rPr lang="en-GB" sz="2400" dirty="0">
                <a:solidFill>
                  <a:schemeClr val="tx1"/>
                </a:solidFill>
              </a:rPr>
              <a:t>v1.2</a:t>
            </a:r>
          </a:p>
        </p:txBody>
      </p:sp>
      <p:sp>
        <p:nvSpPr>
          <p:cNvPr id="6" name="Subtitle 5"/>
          <p:cNvSpPr>
            <a:spLocks noGrp="1"/>
          </p:cNvSpPr>
          <p:nvPr>
            <p:ph type="subTitle" idx="1"/>
          </p:nvPr>
        </p:nvSpPr>
        <p:spPr>
          <a:xfrm>
            <a:off x="250826" y="4310745"/>
            <a:ext cx="4126302" cy="842240"/>
          </a:xfrm>
        </p:spPr>
        <p:txBody>
          <a:bodyPr/>
          <a:lstStyle/>
          <a:p>
            <a:r>
              <a:rPr lang="en-GB" dirty="0"/>
              <a:t>Sanet Butler (reviewed by Richard Norris)</a:t>
            </a:r>
          </a:p>
          <a:p>
            <a:r>
              <a:rPr lang="en-GB" dirty="0"/>
              <a:t>Vodacom Group Cyber Security</a:t>
            </a:r>
          </a:p>
          <a:p>
            <a:r>
              <a:rPr lang="en-GB" dirty="0"/>
              <a:t>November 2021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33" y="92833"/>
            <a:ext cx="2741367" cy="662537"/>
          </a:xfrm>
          <a:prstGeom prst="rect">
            <a:avLst/>
          </a:prstGeom>
        </p:spPr>
      </p:pic>
    </p:spTree>
    <p:extLst>
      <p:ext uri="{BB962C8B-B14F-4D97-AF65-F5344CB8AC3E}">
        <p14:creationId xmlns:p14="http://schemas.microsoft.com/office/powerpoint/2010/main" val="457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Technology End of Support / End of Life Risks</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10</a:t>
            </a:fld>
            <a:endParaRPr lang="en-GB" dirty="0"/>
          </a:p>
        </p:txBody>
      </p:sp>
      <p:sp>
        <p:nvSpPr>
          <p:cNvPr id="6" name="Rounded Rectangle 5"/>
          <p:cNvSpPr/>
          <p:nvPr/>
        </p:nvSpPr>
        <p:spPr>
          <a:xfrm>
            <a:off x="432000" y="756000"/>
            <a:ext cx="8272799" cy="3650400"/>
          </a:xfrm>
          <a:prstGeom prst="roundRect">
            <a:avLst>
              <a:gd name="adj" fmla="val 7377"/>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r>
              <a:rPr lang="en-GB" sz="1400" dirty="0">
                <a:solidFill>
                  <a:schemeClr val="tx1"/>
                </a:solidFill>
                <a:latin typeface="Vodafone Rg" panose="020B0606080202020204" pitchFamily="34" charset="0"/>
              </a:rPr>
              <a:t>Technology End of Life (EOL) is </a:t>
            </a:r>
            <a:r>
              <a:rPr lang="en-GB" sz="1400" u="sng" dirty="0">
                <a:solidFill>
                  <a:schemeClr val="tx1"/>
                </a:solidFill>
                <a:latin typeface="Vodafone Rg" panose="020B0606080202020204" pitchFamily="34" charset="0"/>
              </a:rPr>
              <a:t>not</a:t>
            </a:r>
            <a:r>
              <a:rPr lang="en-GB" sz="1400" dirty="0">
                <a:solidFill>
                  <a:schemeClr val="tx1"/>
                </a:solidFill>
                <a:latin typeface="Vodafone Rg" panose="020B0606080202020204" pitchFamily="34" charset="0"/>
              </a:rPr>
              <a:t> a deviation from a Cyber Security policy, it is a deviation from an IT policy.  </a:t>
            </a: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r>
              <a:rPr lang="en-GB" sz="1400" b="1" dirty="0">
                <a:solidFill>
                  <a:schemeClr val="tx1"/>
                </a:solidFill>
                <a:latin typeface="Vodafone Rg" panose="020B0606080202020204" pitchFamily="34" charset="0"/>
              </a:rPr>
              <a:t>For an EOL-related vulnerability or issue, the Local Market must first obtain a Risk Acceptance or PD for EOL from IT or Networks.  Thereafter a Cyber Security PD/SRA can be raised for the vulnerability or issue.</a:t>
            </a: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marL="342900" indent="-342900" defTabSz="444500">
              <a:lnSpc>
                <a:spcPct val="90000"/>
              </a:lnSpc>
              <a:spcBef>
                <a:spcPct val="0"/>
              </a:spcBef>
              <a:spcAft>
                <a:spcPct val="35000"/>
              </a:spcAft>
              <a:buFont typeface="+mj-lt"/>
              <a:buAutoNum type="arabicPeriod"/>
            </a:pPr>
            <a:r>
              <a:rPr lang="en-GB" sz="1400" dirty="0">
                <a:solidFill>
                  <a:schemeClr val="tx1"/>
                </a:solidFill>
                <a:latin typeface="Vodafone Rg" panose="020B0606080202020204" pitchFamily="34" charset="0"/>
              </a:rPr>
              <a:t>Raise a Risk Acceptance with Enterprise/Corporate Risk (if EOL cannot be decommissioned/upgraded in the short term) </a:t>
            </a:r>
            <a:r>
              <a:rPr lang="en-GB" sz="1400" dirty="0">
                <a:solidFill>
                  <a:schemeClr val="accent1"/>
                </a:solidFill>
                <a:latin typeface="Vodafone Rg" panose="020B0606080202020204" pitchFamily="34" charset="0"/>
              </a:rPr>
              <a:t>OR</a:t>
            </a:r>
            <a:r>
              <a:rPr lang="en-GB" sz="1400" dirty="0">
                <a:solidFill>
                  <a:schemeClr val="tx1"/>
                </a:solidFill>
                <a:latin typeface="Vodafone Rg" panose="020B0606080202020204" pitchFamily="34" charset="0"/>
              </a:rPr>
              <a:t> submit a PD to IT/Networks if the EOL systems can be decommissioned/upgraded in the short term – 6 months or less)</a:t>
            </a:r>
          </a:p>
          <a:p>
            <a:pPr marL="342900" indent="-342900" defTabSz="444500">
              <a:lnSpc>
                <a:spcPct val="90000"/>
              </a:lnSpc>
              <a:spcBef>
                <a:spcPct val="0"/>
              </a:spcBef>
              <a:spcAft>
                <a:spcPct val="35000"/>
              </a:spcAft>
              <a:buFont typeface="+mj-lt"/>
              <a:buAutoNum type="arabicPeriod"/>
            </a:pPr>
            <a:r>
              <a:rPr lang="en-GB" sz="1400" dirty="0">
                <a:solidFill>
                  <a:schemeClr val="tx1"/>
                </a:solidFill>
                <a:latin typeface="Vodafone Rg" panose="020B0606080202020204" pitchFamily="34" charset="0"/>
              </a:rPr>
              <a:t>Obtain approval for the above from Business</a:t>
            </a:r>
          </a:p>
          <a:p>
            <a:pPr marL="342900" indent="-342900" defTabSz="444500">
              <a:lnSpc>
                <a:spcPct val="90000"/>
              </a:lnSpc>
              <a:spcBef>
                <a:spcPct val="0"/>
              </a:spcBef>
              <a:spcAft>
                <a:spcPct val="35000"/>
              </a:spcAft>
              <a:buFont typeface="+mj-lt"/>
              <a:buAutoNum type="arabicPeriod"/>
            </a:pPr>
            <a:r>
              <a:rPr lang="en-GB" sz="1400" dirty="0">
                <a:solidFill>
                  <a:schemeClr val="tx1"/>
                </a:solidFill>
                <a:latin typeface="Vodafone Rg" panose="020B0606080202020204" pitchFamily="34" charset="0"/>
              </a:rPr>
              <a:t>Submit a Cyber Security PD or SRA for the associated vulnerabilities or issues (e.g. cannot install Anti-malware, cannot upgrade legacy protocols, etc.)</a:t>
            </a:r>
          </a:p>
        </p:txBody>
      </p:sp>
    </p:spTree>
    <p:extLst>
      <p:ext uri="{BB962C8B-B14F-4D97-AF65-F5344CB8AC3E}">
        <p14:creationId xmlns:p14="http://schemas.microsoft.com/office/powerpoint/2010/main" val="192913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6" y="169978"/>
            <a:ext cx="5581652" cy="351051"/>
          </a:xfrm>
        </p:spPr>
        <p:txBody>
          <a:bodyPr/>
          <a:lstStyle/>
          <a:p>
            <a:r>
              <a:rPr lang="en-GB" dirty="0"/>
              <a:t>Risk Process Workflow </a:t>
            </a:r>
            <a:r>
              <a:rPr lang="en-GB" sz="1400" dirty="0"/>
              <a:t>– Not for Vulnerabilities or CSANs</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11</a:t>
            </a:fld>
            <a:endParaRPr lang="en-GB" dirty="0"/>
          </a:p>
        </p:txBody>
      </p:sp>
      <p:sp>
        <p:nvSpPr>
          <p:cNvPr id="4" name="Flowchart: Decision 3"/>
          <p:cNvSpPr/>
          <p:nvPr/>
        </p:nvSpPr>
        <p:spPr>
          <a:xfrm>
            <a:off x="484958" y="565565"/>
            <a:ext cx="2305136" cy="577852"/>
          </a:xfrm>
          <a:prstGeom prst="flowChartDecision">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200" b="1" kern="1200" dirty="0">
                <a:solidFill>
                  <a:schemeClr val="bg1"/>
                </a:solidFill>
                <a:latin typeface="Vodafone Rg" pitchFamily="34" charset="0"/>
                <a:ea typeface="+mn-ea"/>
                <a:cs typeface="+mn-cs"/>
              </a:rPr>
              <a:t>Cyber Risk Identified</a:t>
            </a:r>
            <a:endParaRPr lang="en-ZA" sz="1200" b="1" kern="1200" dirty="0">
              <a:solidFill>
                <a:schemeClr val="bg1"/>
              </a:solidFill>
              <a:latin typeface="Vodafone Rg" pitchFamily="34" charset="0"/>
              <a:ea typeface="+mn-ea"/>
              <a:cs typeface="+mn-cs"/>
            </a:endParaRPr>
          </a:p>
        </p:txBody>
      </p:sp>
      <p:sp>
        <p:nvSpPr>
          <p:cNvPr id="6" name="Flowchart: Process 5"/>
          <p:cNvSpPr/>
          <p:nvPr/>
        </p:nvSpPr>
        <p:spPr>
          <a:xfrm>
            <a:off x="3156700" y="649954"/>
            <a:ext cx="2305136" cy="410308"/>
          </a:xfrm>
          <a:prstGeom prst="flowChartProcess">
            <a:avLst/>
          </a:prstGeom>
          <a:ln w="19050"/>
        </p:spPr>
        <p:style>
          <a:lnRef idx="2">
            <a:schemeClr val="accent5"/>
          </a:lnRef>
          <a:fillRef idx="1">
            <a:schemeClr val="lt1"/>
          </a:fillRef>
          <a:effectRef idx="0">
            <a:schemeClr val="accent5"/>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Requestor from Busines</a:t>
            </a:r>
            <a:r>
              <a:rPr lang="en-US" sz="1200" dirty="0">
                <a:solidFill>
                  <a:schemeClr val="tx1"/>
                </a:solidFill>
                <a:latin typeface="Vodafone Rg" pitchFamily="34" charset="0"/>
              </a:rPr>
              <a:t>s completes a Policy Dispensation (PD)</a:t>
            </a:r>
            <a:endParaRPr lang="en-ZA" sz="1200" kern="1200" dirty="0">
              <a:solidFill>
                <a:schemeClr val="tx1"/>
              </a:solidFill>
              <a:latin typeface="Vodafone Rg" pitchFamily="34" charset="0"/>
              <a:ea typeface="+mn-ea"/>
              <a:cs typeface="+mn-cs"/>
            </a:endParaRPr>
          </a:p>
        </p:txBody>
      </p:sp>
      <p:sp>
        <p:nvSpPr>
          <p:cNvPr id="7" name="Flowchart: Process 6"/>
          <p:cNvSpPr/>
          <p:nvPr/>
        </p:nvSpPr>
        <p:spPr>
          <a:xfrm>
            <a:off x="3156700" y="1307116"/>
            <a:ext cx="2305136" cy="410308"/>
          </a:xfrm>
          <a:prstGeom prst="flowChartProcess">
            <a:avLst/>
          </a:prstGeom>
          <a:solidFill>
            <a:schemeClr val="accent5"/>
          </a:solidFill>
          <a:ln/>
        </p:spPr>
        <p:style>
          <a:lnRef idx="2">
            <a:schemeClr val="accent5"/>
          </a:lnRef>
          <a:fillRef idx="1">
            <a:schemeClr val="lt1"/>
          </a:fillRef>
          <a:effectRef idx="0">
            <a:schemeClr val="accent5"/>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Local Cyber GRC performs a Risk Assessment on PD</a:t>
            </a:r>
            <a:endParaRPr lang="en-ZA" sz="1200" kern="1200" dirty="0">
              <a:solidFill>
                <a:schemeClr val="bg1"/>
              </a:solidFill>
              <a:latin typeface="Vodafone Rg" pitchFamily="34" charset="0"/>
              <a:ea typeface="+mn-ea"/>
              <a:cs typeface="+mn-cs"/>
            </a:endParaRPr>
          </a:p>
        </p:txBody>
      </p:sp>
      <p:sp>
        <p:nvSpPr>
          <p:cNvPr id="8" name="Flowchart: Process 7"/>
          <p:cNvSpPr/>
          <p:nvPr/>
        </p:nvSpPr>
        <p:spPr>
          <a:xfrm>
            <a:off x="5832477" y="1307116"/>
            <a:ext cx="2305136" cy="410308"/>
          </a:xfrm>
          <a:prstGeom prst="flowChartProcess">
            <a:avLst/>
          </a:prstGeom>
          <a:ln w="19050"/>
        </p:spPr>
        <p:style>
          <a:lnRef idx="2">
            <a:schemeClr val="accent5"/>
          </a:lnRef>
          <a:fillRef idx="1">
            <a:schemeClr val="lt1"/>
          </a:fillRef>
          <a:effectRef idx="0">
            <a:schemeClr val="accent5"/>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b="1" kern="1200" dirty="0">
                <a:solidFill>
                  <a:schemeClr val="tx1"/>
                </a:solidFill>
                <a:latin typeface="Vodafone Rg" pitchFamily="34" charset="0"/>
                <a:ea typeface="+mn-ea"/>
                <a:cs typeface="+mn-cs"/>
              </a:rPr>
              <a:t>Local PD </a:t>
            </a:r>
            <a:r>
              <a:rPr lang="en-US" sz="1200" kern="1200" dirty="0">
                <a:solidFill>
                  <a:schemeClr val="tx1"/>
                </a:solidFill>
                <a:latin typeface="Vodafone Rg" pitchFamily="34" charset="0"/>
                <a:ea typeface="+mn-ea"/>
                <a:cs typeface="+mn-cs"/>
              </a:rPr>
              <a:t>process continues as normal with EHOD and ME approvals.</a:t>
            </a:r>
            <a:endParaRPr lang="en-ZA" sz="1200" kern="1200" dirty="0">
              <a:solidFill>
                <a:schemeClr val="tx1"/>
              </a:solidFill>
              <a:latin typeface="Vodafone Rg" pitchFamily="34" charset="0"/>
              <a:ea typeface="+mn-ea"/>
              <a:cs typeface="+mn-cs"/>
            </a:endParaRPr>
          </a:p>
        </p:txBody>
      </p:sp>
      <p:sp>
        <p:nvSpPr>
          <p:cNvPr id="9" name="Flowchart: Process 8"/>
          <p:cNvSpPr/>
          <p:nvPr/>
        </p:nvSpPr>
        <p:spPr>
          <a:xfrm>
            <a:off x="5832477" y="649627"/>
            <a:ext cx="2305136" cy="410308"/>
          </a:xfrm>
          <a:prstGeom prst="flowChartProcess">
            <a:avLst/>
          </a:prstGeom>
          <a:ln w="19050"/>
        </p:spPr>
        <p:style>
          <a:lnRef idx="2">
            <a:schemeClr val="accent5"/>
          </a:lnRef>
          <a:fillRef idx="1">
            <a:schemeClr val="lt1"/>
          </a:fillRef>
          <a:effectRef idx="0">
            <a:schemeClr val="accent5"/>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PD remediation and mitigation is tracked by Cyber GRC until resolved.</a:t>
            </a:r>
            <a:endParaRPr lang="en-ZA" sz="1200" kern="1200" dirty="0">
              <a:solidFill>
                <a:schemeClr val="tx1"/>
              </a:solidFill>
              <a:latin typeface="Vodafone Rg" pitchFamily="34" charset="0"/>
              <a:ea typeface="+mn-ea"/>
              <a:cs typeface="+mn-cs"/>
            </a:endParaRPr>
          </a:p>
        </p:txBody>
      </p:sp>
      <p:sp>
        <p:nvSpPr>
          <p:cNvPr id="10" name="Flowchart: Process 9"/>
          <p:cNvSpPr/>
          <p:nvPr/>
        </p:nvSpPr>
        <p:spPr>
          <a:xfrm>
            <a:off x="484958" y="1307115"/>
            <a:ext cx="2305136" cy="1275891"/>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marL="171450" indent="-85725" algn="ctr" defTabSz="444500">
              <a:lnSpc>
                <a:spcPct val="90000"/>
              </a:lnSpc>
              <a:spcBef>
                <a:spcPct val="0"/>
              </a:spcBef>
            </a:pPr>
            <a:r>
              <a:rPr lang="en-US" sz="1200" b="1" kern="1200" dirty="0">
                <a:solidFill>
                  <a:schemeClr val="tx1"/>
                </a:solidFill>
                <a:latin typeface="Vodafone Rg" pitchFamily="34" charset="0"/>
                <a:ea typeface="+mn-ea"/>
                <a:cs typeface="+mn-cs"/>
              </a:rPr>
              <a:t>For the following:</a:t>
            </a:r>
          </a:p>
          <a:p>
            <a:pPr marL="171450" indent="-85725" algn="ctr" defTabSz="444500">
              <a:lnSpc>
                <a:spcPct val="90000"/>
              </a:lnSpc>
              <a:spcBef>
                <a:spcPct val="0"/>
              </a:spcBef>
            </a:pPr>
            <a:endParaRPr lang="en-US" sz="1200" b="1" kern="1200" dirty="0">
              <a:solidFill>
                <a:schemeClr val="tx1"/>
              </a:solidFill>
              <a:latin typeface="Vodafone Rg" pitchFamily="34" charset="0"/>
              <a:ea typeface="+mn-ea"/>
              <a:cs typeface="+mn-cs"/>
            </a:endParaRPr>
          </a:p>
          <a:p>
            <a:pPr marL="171450" indent="-85725" defTabSz="444500">
              <a:lnSpc>
                <a:spcPct val="90000"/>
              </a:lnSpc>
              <a:spcBef>
                <a:spcPct val="0"/>
              </a:spcBef>
              <a:buFont typeface="Arial" panose="020B0604020202020204" pitchFamily="34" charset="0"/>
              <a:buChar char="•"/>
            </a:pPr>
            <a:r>
              <a:rPr lang="en-US" sz="1200" kern="1200" dirty="0">
                <a:solidFill>
                  <a:schemeClr val="tx1"/>
                </a:solidFill>
                <a:latin typeface="Vodafone Rg" pitchFamily="34" charset="0"/>
                <a:ea typeface="+mn-ea"/>
                <a:cs typeface="+mn-cs"/>
              </a:rPr>
              <a:t>All HIGH Risks</a:t>
            </a:r>
          </a:p>
          <a:p>
            <a:pPr marL="171450" indent="-85725" defTabSz="444500">
              <a:lnSpc>
                <a:spcPct val="90000"/>
              </a:lnSpc>
              <a:spcBef>
                <a:spcPct val="0"/>
              </a:spcBef>
              <a:buFont typeface="Arial" panose="020B0604020202020204" pitchFamily="34" charset="0"/>
              <a:buChar char="•"/>
            </a:pPr>
            <a:r>
              <a:rPr lang="en-US" sz="1200" kern="1200" dirty="0">
                <a:solidFill>
                  <a:schemeClr val="tx1"/>
                </a:solidFill>
                <a:latin typeface="Vodafone Rg" pitchFamily="34" charset="0"/>
                <a:ea typeface="+mn-ea"/>
                <a:cs typeface="+mn-cs"/>
              </a:rPr>
              <a:t>Low/Medium risks that will take longer than 30 days to resolve</a:t>
            </a:r>
            <a:endParaRPr lang="en-ZA" sz="1200" kern="1200" dirty="0">
              <a:solidFill>
                <a:schemeClr val="tx1"/>
              </a:solidFill>
              <a:latin typeface="Vodafone Rg" pitchFamily="34" charset="0"/>
              <a:ea typeface="+mn-ea"/>
              <a:cs typeface="+mn-cs"/>
            </a:endParaRPr>
          </a:p>
        </p:txBody>
      </p:sp>
      <p:sp>
        <p:nvSpPr>
          <p:cNvPr id="11" name="Flowchart: Process 10"/>
          <p:cNvSpPr/>
          <p:nvPr/>
        </p:nvSpPr>
        <p:spPr>
          <a:xfrm>
            <a:off x="484957" y="2871316"/>
            <a:ext cx="2305137" cy="347607"/>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What Business does the Risk affect?</a:t>
            </a:r>
          </a:p>
        </p:txBody>
      </p:sp>
      <p:sp>
        <p:nvSpPr>
          <p:cNvPr id="12" name="Flowchart: Process 11"/>
          <p:cNvSpPr/>
          <p:nvPr/>
        </p:nvSpPr>
        <p:spPr>
          <a:xfrm>
            <a:off x="3156700" y="2328727"/>
            <a:ext cx="2305136" cy="41030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Single Local Market</a:t>
            </a:r>
            <a:r>
              <a:rPr lang="en-US" sz="1200" dirty="0">
                <a:solidFill>
                  <a:schemeClr val="tx1"/>
                </a:solidFill>
                <a:latin typeface="Vodafone Rg" pitchFamily="34" charset="0"/>
              </a:rPr>
              <a:t> /</a:t>
            </a:r>
          </a:p>
          <a:p>
            <a:pPr algn="ctr" defTabSz="444500">
              <a:lnSpc>
                <a:spcPct val="90000"/>
              </a:lnSpc>
              <a:spcBef>
                <a:spcPct val="0"/>
              </a:spcBef>
            </a:pPr>
            <a:r>
              <a:rPr lang="en-US" sz="1200" kern="1200" dirty="0">
                <a:solidFill>
                  <a:schemeClr val="tx1"/>
                </a:solidFill>
                <a:latin typeface="Vodafone Rg" pitchFamily="34" charset="0"/>
                <a:ea typeface="+mn-ea"/>
                <a:cs typeface="+mn-cs"/>
              </a:rPr>
              <a:t>Single Global Entity</a:t>
            </a:r>
          </a:p>
        </p:txBody>
      </p:sp>
      <p:sp>
        <p:nvSpPr>
          <p:cNvPr id="13" name="Flowchart: Process 12"/>
          <p:cNvSpPr/>
          <p:nvPr/>
        </p:nvSpPr>
        <p:spPr>
          <a:xfrm>
            <a:off x="5832477" y="1978165"/>
            <a:ext cx="2305136" cy="410308"/>
          </a:xfrm>
          <a:prstGeom prst="flowChartProcess">
            <a:avLst/>
          </a:prstGeom>
          <a:ln w="19050"/>
        </p:spPr>
        <p:style>
          <a:lnRef idx="2">
            <a:schemeClr val="accent4"/>
          </a:lnRef>
          <a:fillRef idx="1">
            <a:schemeClr val="lt1"/>
          </a:fillRef>
          <a:effectRef idx="0">
            <a:schemeClr val="accent4"/>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Low/Medium Risk</a:t>
            </a:r>
          </a:p>
        </p:txBody>
      </p:sp>
      <p:sp>
        <p:nvSpPr>
          <p:cNvPr id="14" name="Flowchart: Process 13"/>
          <p:cNvSpPr/>
          <p:nvPr/>
        </p:nvSpPr>
        <p:spPr>
          <a:xfrm>
            <a:off x="3156700" y="3324613"/>
            <a:ext cx="2305136" cy="410400"/>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Multiple Local Markets /</a:t>
            </a:r>
          </a:p>
          <a:p>
            <a:pPr algn="ctr" defTabSz="444500">
              <a:lnSpc>
                <a:spcPct val="90000"/>
              </a:lnSpc>
              <a:spcBef>
                <a:spcPct val="0"/>
              </a:spcBef>
            </a:pPr>
            <a:r>
              <a:rPr lang="en-US" sz="1200" dirty="0">
                <a:solidFill>
                  <a:schemeClr val="tx1"/>
                </a:solidFill>
                <a:latin typeface="Vodafone Rg" pitchFamily="34" charset="0"/>
              </a:rPr>
              <a:t>Multiple Group Entities</a:t>
            </a:r>
            <a:endParaRPr lang="en-US" sz="1200" kern="1200" dirty="0">
              <a:solidFill>
                <a:schemeClr val="tx1"/>
              </a:solidFill>
              <a:latin typeface="Vodafone Rg" pitchFamily="34" charset="0"/>
              <a:ea typeface="+mn-ea"/>
              <a:cs typeface="+mn-cs"/>
            </a:endParaRPr>
          </a:p>
        </p:txBody>
      </p:sp>
      <p:sp>
        <p:nvSpPr>
          <p:cNvPr id="15" name="Flowchart: Process 14"/>
          <p:cNvSpPr/>
          <p:nvPr/>
        </p:nvSpPr>
        <p:spPr>
          <a:xfrm>
            <a:off x="5832477" y="3324614"/>
            <a:ext cx="2305136" cy="410399"/>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Low/Medium/High Risk</a:t>
            </a:r>
          </a:p>
          <a:p>
            <a:pPr algn="ctr" defTabSz="444500">
              <a:lnSpc>
                <a:spcPct val="90000"/>
              </a:lnSpc>
              <a:spcBef>
                <a:spcPct val="0"/>
              </a:spcBef>
            </a:pPr>
            <a:r>
              <a:rPr lang="en-US" sz="1200" dirty="0">
                <a:solidFill>
                  <a:schemeClr val="tx1"/>
                </a:solidFill>
                <a:latin typeface="Vodafone Rg" pitchFamily="34" charset="0"/>
              </a:rPr>
              <a:t>and CSANs</a:t>
            </a:r>
            <a:endParaRPr lang="en-US" sz="1200" kern="1200" dirty="0">
              <a:solidFill>
                <a:schemeClr val="tx1"/>
              </a:solidFill>
              <a:latin typeface="Vodafone Rg" pitchFamily="34" charset="0"/>
              <a:ea typeface="+mn-ea"/>
              <a:cs typeface="+mn-cs"/>
            </a:endParaRPr>
          </a:p>
        </p:txBody>
      </p:sp>
      <p:sp>
        <p:nvSpPr>
          <p:cNvPr id="16" name="Flowchart: Process 15"/>
          <p:cNvSpPr/>
          <p:nvPr/>
        </p:nvSpPr>
        <p:spPr>
          <a:xfrm>
            <a:off x="5832477" y="3937956"/>
            <a:ext cx="2305136" cy="919181"/>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b="1" kern="1200" dirty="0">
                <a:solidFill>
                  <a:schemeClr val="tx1"/>
                </a:solidFill>
                <a:latin typeface="Vodafone Rg" pitchFamily="34" charset="0"/>
                <a:ea typeface="+mn-ea"/>
                <a:cs typeface="+mn-cs"/>
              </a:rPr>
              <a:t>Complete an SRA</a:t>
            </a:r>
          </a:p>
          <a:p>
            <a:pPr algn="ctr" defTabSz="444500">
              <a:lnSpc>
                <a:spcPct val="90000"/>
              </a:lnSpc>
              <a:spcBef>
                <a:spcPct val="0"/>
              </a:spcBef>
            </a:pPr>
            <a:r>
              <a:rPr lang="en-US" sz="1200" dirty="0">
                <a:solidFill>
                  <a:schemeClr val="tx1"/>
                </a:solidFill>
                <a:latin typeface="Vodafone Rg" pitchFamily="34" charset="0"/>
              </a:rPr>
              <a:t>(Requestor, reviewed by </a:t>
            </a:r>
            <a:r>
              <a:rPr lang="en-US" sz="1200" dirty="0">
                <a:solidFill>
                  <a:schemeClr val="accent1"/>
                </a:solidFill>
                <a:latin typeface="Vodafone Rg" pitchFamily="34" charset="0"/>
              </a:rPr>
              <a:t>local</a:t>
            </a:r>
            <a:r>
              <a:rPr lang="en-US" sz="1200" dirty="0">
                <a:solidFill>
                  <a:schemeClr val="tx1"/>
                </a:solidFill>
                <a:latin typeface="Vodafone Rg" pitchFamily="34" charset="0"/>
              </a:rPr>
              <a:t> Cyber GRC, signed by </a:t>
            </a:r>
            <a:r>
              <a:rPr lang="en-US" sz="1200" dirty="0">
                <a:solidFill>
                  <a:schemeClr val="accent1"/>
                </a:solidFill>
                <a:latin typeface="Vodafone Rg" pitchFamily="34" charset="0"/>
              </a:rPr>
              <a:t>local</a:t>
            </a:r>
            <a:r>
              <a:rPr lang="en-US" sz="1200" dirty="0">
                <a:solidFill>
                  <a:schemeClr val="tx1"/>
                </a:solidFill>
                <a:latin typeface="Vodafone Rg" pitchFamily="34" charset="0"/>
              </a:rPr>
              <a:t> Head of Cyber Security)</a:t>
            </a:r>
          </a:p>
          <a:p>
            <a:pPr algn="ctr" defTabSz="444500">
              <a:lnSpc>
                <a:spcPct val="90000"/>
              </a:lnSpc>
              <a:spcBef>
                <a:spcPct val="0"/>
              </a:spcBef>
            </a:pPr>
            <a:r>
              <a:rPr lang="en-US" sz="1200" kern="1200" dirty="0">
                <a:solidFill>
                  <a:schemeClr val="tx1"/>
                </a:solidFill>
                <a:latin typeface="Vodafone Rg" pitchFamily="34" charset="0"/>
                <a:ea typeface="+mn-ea"/>
                <a:cs typeface="+mn-cs"/>
              </a:rPr>
              <a:t>LM Cyber GRC to document risk.</a:t>
            </a:r>
          </a:p>
        </p:txBody>
      </p:sp>
      <p:sp>
        <p:nvSpPr>
          <p:cNvPr id="17" name="Flowchart: Process 16"/>
          <p:cNvSpPr/>
          <p:nvPr/>
        </p:nvSpPr>
        <p:spPr>
          <a:xfrm>
            <a:off x="3156700" y="3937957"/>
            <a:ext cx="2305136" cy="919180"/>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Send SRA to </a:t>
            </a:r>
            <a:r>
              <a:rPr lang="en-US" sz="1200" kern="1200" dirty="0">
                <a:solidFill>
                  <a:schemeClr val="accent1"/>
                </a:solidFill>
                <a:latin typeface="Vodafone Rg" pitchFamily="34" charset="0"/>
                <a:ea typeface="+mn-ea"/>
                <a:cs typeface="+mn-cs"/>
              </a:rPr>
              <a:t>Vodacom</a:t>
            </a:r>
            <a:r>
              <a:rPr lang="en-US" sz="1200" kern="1200" dirty="0">
                <a:solidFill>
                  <a:schemeClr val="tx1"/>
                </a:solidFill>
                <a:latin typeface="Vodafone Rg" pitchFamily="34" charset="0"/>
                <a:ea typeface="+mn-ea"/>
                <a:cs typeface="+mn-cs"/>
              </a:rPr>
              <a:t> </a:t>
            </a:r>
            <a:r>
              <a:rPr lang="en-US" sz="1200" kern="1200" dirty="0">
                <a:solidFill>
                  <a:schemeClr val="accent1"/>
                </a:solidFill>
                <a:latin typeface="Vodafone Rg" pitchFamily="34" charset="0"/>
                <a:ea typeface="+mn-ea"/>
                <a:cs typeface="+mn-cs"/>
              </a:rPr>
              <a:t>Group</a:t>
            </a:r>
            <a:r>
              <a:rPr lang="en-US" sz="1200" kern="1200" dirty="0">
                <a:solidFill>
                  <a:schemeClr val="tx1"/>
                </a:solidFill>
                <a:latin typeface="Vodafone Rg" pitchFamily="34" charset="0"/>
                <a:ea typeface="+mn-ea"/>
                <a:cs typeface="+mn-cs"/>
              </a:rPr>
              <a:t> </a:t>
            </a:r>
            <a:r>
              <a:rPr lang="en-US" sz="1200" kern="1200" dirty="0">
                <a:solidFill>
                  <a:schemeClr val="accent1"/>
                </a:solidFill>
                <a:latin typeface="Vodafone Rg" pitchFamily="34" charset="0"/>
                <a:ea typeface="+mn-ea"/>
                <a:cs typeface="+mn-cs"/>
              </a:rPr>
              <a:t>GRC</a:t>
            </a:r>
            <a:r>
              <a:rPr lang="en-US" sz="1200" kern="1200" dirty="0">
                <a:solidFill>
                  <a:schemeClr val="tx1"/>
                </a:solidFill>
                <a:latin typeface="Vodafone Rg" pitchFamily="34" charset="0"/>
                <a:ea typeface="+mn-ea"/>
                <a:cs typeface="+mn-cs"/>
              </a:rPr>
              <a:t> for final review, and included in VC Group Risk Register. </a:t>
            </a:r>
          </a:p>
          <a:p>
            <a:pPr algn="ctr" defTabSz="444500">
              <a:lnSpc>
                <a:spcPct val="90000"/>
              </a:lnSpc>
              <a:spcBef>
                <a:spcPct val="0"/>
              </a:spcBef>
            </a:pPr>
            <a:r>
              <a:rPr lang="en-US" sz="1200" dirty="0">
                <a:solidFill>
                  <a:schemeClr val="tx1"/>
                </a:solidFill>
                <a:latin typeface="Vodafone Rg" pitchFamily="34" charset="0"/>
              </a:rPr>
              <a:t>Notify </a:t>
            </a:r>
            <a:r>
              <a:rPr lang="en-US" sz="1200" dirty="0">
                <a:solidFill>
                  <a:schemeClr val="accent1"/>
                </a:solidFill>
                <a:latin typeface="Vodafone Rg" pitchFamily="34" charset="0"/>
              </a:rPr>
              <a:t>VC Group Cyber ME</a:t>
            </a:r>
            <a:r>
              <a:rPr lang="en-US" sz="1200" dirty="0">
                <a:solidFill>
                  <a:schemeClr val="tx1"/>
                </a:solidFill>
                <a:latin typeface="Vodafone Rg" pitchFamily="34" charset="0"/>
              </a:rPr>
              <a:t>.</a:t>
            </a:r>
          </a:p>
          <a:p>
            <a:pPr algn="ctr" defTabSz="444500">
              <a:lnSpc>
                <a:spcPct val="90000"/>
              </a:lnSpc>
              <a:spcBef>
                <a:spcPct val="0"/>
              </a:spcBef>
            </a:pPr>
            <a:r>
              <a:rPr lang="en-US" sz="1200" kern="1200" dirty="0">
                <a:solidFill>
                  <a:schemeClr val="tx1"/>
                </a:solidFill>
                <a:latin typeface="Vodafone Rg" pitchFamily="34" charset="0"/>
                <a:ea typeface="+mn-ea"/>
                <a:cs typeface="+mn-cs"/>
              </a:rPr>
              <a:t>Report to </a:t>
            </a:r>
            <a:r>
              <a:rPr lang="en-US" sz="1200" kern="1200" dirty="0">
                <a:solidFill>
                  <a:schemeClr val="accent1"/>
                </a:solidFill>
                <a:latin typeface="Vodafone Rg" pitchFamily="34" charset="0"/>
                <a:ea typeface="+mn-ea"/>
                <a:cs typeface="+mn-cs"/>
              </a:rPr>
              <a:t>VC Group RMC and ARCC</a:t>
            </a:r>
            <a:r>
              <a:rPr lang="en-US" sz="1200" kern="1200" dirty="0">
                <a:solidFill>
                  <a:schemeClr val="tx1"/>
                </a:solidFill>
                <a:latin typeface="Vodafone Rg" pitchFamily="34" charset="0"/>
                <a:ea typeface="+mn-ea"/>
                <a:cs typeface="+mn-cs"/>
              </a:rPr>
              <a:t>.</a:t>
            </a:r>
          </a:p>
        </p:txBody>
      </p:sp>
      <p:sp>
        <p:nvSpPr>
          <p:cNvPr id="18" name="Flowchart: Process 17"/>
          <p:cNvSpPr/>
          <p:nvPr/>
        </p:nvSpPr>
        <p:spPr>
          <a:xfrm>
            <a:off x="480923" y="3937958"/>
            <a:ext cx="2305136" cy="919179"/>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accent1"/>
                </a:solidFill>
                <a:latin typeface="Vodafone Rg" pitchFamily="34" charset="0"/>
                <a:ea typeface="+mn-ea"/>
                <a:cs typeface="+mn-cs"/>
              </a:rPr>
              <a:t>VC Group</a:t>
            </a:r>
            <a:r>
              <a:rPr lang="en-US" sz="1200" kern="1200" dirty="0">
                <a:solidFill>
                  <a:schemeClr val="tx1"/>
                </a:solidFill>
                <a:latin typeface="Vodafone Rg" pitchFamily="34" charset="0"/>
                <a:ea typeface="+mn-ea"/>
                <a:cs typeface="+mn-cs"/>
              </a:rPr>
              <a:t> Cyber GRC submits to </a:t>
            </a:r>
            <a:r>
              <a:rPr lang="en-US" sz="1200" kern="1200" dirty="0">
                <a:solidFill>
                  <a:schemeClr val="accent1"/>
                </a:solidFill>
                <a:latin typeface="Vodafone Rg" pitchFamily="34" charset="0"/>
                <a:ea typeface="+mn-ea"/>
                <a:cs typeface="+mn-cs"/>
              </a:rPr>
              <a:t>VF Global</a:t>
            </a:r>
            <a:r>
              <a:rPr lang="en-US" sz="1200" kern="1200" dirty="0">
                <a:solidFill>
                  <a:schemeClr val="tx1"/>
                </a:solidFill>
                <a:latin typeface="Vodafone Rg" pitchFamily="34" charset="0"/>
                <a:ea typeface="+mn-ea"/>
                <a:cs typeface="+mn-cs"/>
              </a:rPr>
              <a:t> Cyber Risk.</a:t>
            </a:r>
          </a:p>
          <a:p>
            <a:pPr algn="ctr" defTabSz="444500">
              <a:lnSpc>
                <a:spcPct val="90000"/>
              </a:lnSpc>
              <a:spcBef>
                <a:spcPct val="0"/>
              </a:spcBef>
            </a:pPr>
            <a:r>
              <a:rPr lang="en-US" sz="1200" dirty="0">
                <a:solidFill>
                  <a:schemeClr val="tx1"/>
                </a:solidFill>
                <a:latin typeface="Vodafone Rg" pitchFamily="34" charset="0"/>
              </a:rPr>
              <a:t>Risk is tracked to conclusion (both on VF Group and LM level)</a:t>
            </a:r>
            <a:endParaRPr lang="en-US" sz="1200" kern="1200" dirty="0">
              <a:solidFill>
                <a:schemeClr val="tx1"/>
              </a:solidFill>
              <a:latin typeface="Vodafone Rg" pitchFamily="34" charset="0"/>
              <a:ea typeface="+mn-ea"/>
              <a:cs typeface="+mn-cs"/>
            </a:endParaRPr>
          </a:p>
        </p:txBody>
      </p:sp>
      <p:sp>
        <p:nvSpPr>
          <p:cNvPr id="19" name="Flowchart: Process 18"/>
          <p:cNvSpPr/>
          <p:nvPr/>
        </p:nvSpPr>
        <p:spPr>
          <a:xfrm>
            <a:off x="5832477" y="2723115"/>
            <a:ext cx="2305136" cy="410308"/>
          </a:xfrm>
          <a:prstGeom prst="flowChartProcess">
            <a:avLst/>
          </a:prstGeom>
          <a:ln w="19050"/>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High Risk</a:t>
            </a:r>
          </a:p>
        </p:txBody>
      </p:sp>
      <p:cxnSp>
        <p:nvCxnSpPr>
          <p:cNvPr id="21" name="Straight Arrow Connector 20"/>
          <p:cNvCxnSpPr>
            <a:stCxn id="4" idx="3"/>
            <a:endCxn id="6" idx="1"/>
          </p:cNvCxnSpPr>
          <p:nvPr/>
        </p:nvCxnSpPr>
        <p:spPr>
          <a:xfrm>
            <a:off x="2790094" y="854491"/>
            <a:ext cx="366606" cy="6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2"/>
            <a:endCxn id="7" idx="0"/>
          </p:cNvCxnSpPr>
          <p:nvPr/>
        </p:nvCxnSpPr>
        <p:spPr>
          <a:xfrm>
            <a:off x="4309268" y="1060262"/>
            <a:ext cx="0" cy="246854"/>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8" idx="1"/>
          </p:cNvCxnSpPr>
          <p:nvPr/>
        </p:nvCxnSpPr>
        <p:spPr>
          <a:xfrm>
            <a:off x="5461836" y="1512270"/>
            <a:ext cx="370641" cy="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0"/>
            <a:endCxn id="9" idx="2"/>
          </p:cNvCxnSpPr>
          <p:nvPr/>
        </p:nvCxnSpPr>
        <p:spPr>
          <a:xfrm flipV="1">
            <a:off x="6985045" y="1059935"/>
            <a:ext cx="0" cy="247181"/>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11" idx="0"/>
          </p:cNvCxnSpPr>
          <p:nvPr/>
        </p:nvCxnSpPr>
        <p:spPr>
          <a:xfrm>
            <a:off x="1637526" y="2583006"/>
            <a:ext cx="0" cy="288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1" idx="3"/>
            <a:endCxn id="12" idx="1"/>
          </p:cNvCxnSpPr>
          <p:nvPr/>
        </p:nvCxnSpPr>
        <p:spPr>
          <a:xfrm flipV="1">
            <a:off x="2790094" y="2533881"/>
            <a:ext cx="366606" cy="51123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1" idx="3"/>
            <a:endCxn id="14" idx="1"/>
          </p:cNvCxnSpPr>
          <p:nvPr/>
        </p:nvCxnSpPr>
        <p:spPr>
          <a:xfrm>
            <a:off x="2790094" y="3045120"/>
            <a:ext cx="366606" cy="48469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7" idx="1"/>
            <a:endCxn id="10" idx="3"/>
          </p:cNvCxnSpPr>
          <p:nvPr/>
        </p:nvCxnSpPr>
        <p:spPr>
          <a:xfrm rot="10800000" flipV="1">
            <a:off x="2790094" y="1512269"/>
            <a:ext cx="366606" cy="432791"/>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2" idx="3"/>
            <a:endCxn id="13" idx="1"/>
          </p:cNvCxnSpPr>
          <p:nvPr/>
        </p:nvCxnSpPr>
        <p:spPr>
          <a:xfrm flipV="1">
            <a:off x="5461836" y="2183319"/>
            <a:ext cx="370641" cy="35056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3" idx="0"/>
            <a:endCxn id="8" idx="2"/>
          </p:cNvCxnSpPr>
          <p:nvPr/>
        </p:nvCxnSpPr>
        <p:spPr>
          <a:xfrm flipV="1">
            <a:off x="6985045" y="1717424"/>
            <a:ext cx="0" cy="260741"/>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2" idx="3"/>
            <a:endCxn id="19" idx="1"/>
          </p:cNvCxnSpPr>
          <p:nvPr/>
        </p:nvCxnSpPr>
        <p:spPr>
          <a:xfrm>
            <a:off x="5461836" y="2533881"/>
            <a:ext cx="370641" cy="39438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3"/>
            <a:endCxn id="15" idx="1"/>
          </p:cNvCxnSpPr>
          <p:nvPr/>
        </p:nvCxnSpPr>
        <p:spPr>
          <a:xfrm>
            <a:off x="5461836" y="3529813"/>
            <a:ext cx="3706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9" idx="2"/>
            <a:endCxn id="15" idx="0"/>
          </p:cNvCxnSpPr>
          <p:nvPr/>
        </p:nvCxnSpPr>
        <p:spPr>
          <a:xfrm>
            <a:off x="6985045" y="3133423"/>
            <a:ext cx="0" cy="1911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5" idx="2"/>
            <a:endCxn id="16" idx="0"/>
          </p:cNvCxnSpPr>
          <p:nvPr/>
        </p:nvCxnSpPr>
        <p:spPr>
          <a:xfrm>
            <a:off x="6985045" y="3735013"/>
            <a:ext cx="0" cy="202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1"/>
            <a:endCxn id="17" idx="3"/>
          </p:cNvCxnSpPr>
          <p:nvPr/>
        </p:nvCxnSpPr>
        <p:spPr>
          <a:xfrm flipH="1">
            <a:off x="5461836" y="4397547"/>
            <a:ext cx="37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8" idx="3"/>
          </p:cNvCxnSpPr>
          <p:nvPr/>
        </p:nvCxnSpPr>
        <p:spPr>
          <a:xfrm flipH="1">
            <a:off x="2786059" y="4397547"/>
            <a:ext cx="3706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8800" y="125927"/>
            <a:ext cx="2198319" cy="400110"/>
          </a:xfrm>
          <a:prstGeom prst="rect">
            <a:avLst/>
          </a:prstGeom>
        </p:spPr>
        <p:txBody>
          <a:bodyPr wrap="square">
            <a:spAutoFit/>
          </a:bodyPr>
          <a:lstStyle/>
          <a:p>
            <a:pPr>
              <a:spcAft>
                <a:spcPts val="1200"/>
              </a:spcAft>
            </a:pPr>
            <a:r>
              <a:rPr lang="en-US" sz="1000" dirty="0"/>
              <a:t>Refer to Page 14 and 15 for managing Technical Vulnerability risks and CSANs</a:t>
            </a:r>
          </a:p>
        </p:txBody>
      </p:sp>
    </p:spTree>
    <p:extLst>
      <p:ext uri="{BB962C8B-B14F-4D97-AF65-F5344CB8AC3E}">
        <p14:creationId xmlns:p14="http://schemas.microsoft.com/office/powerpoint/2010/main" val="16127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Risk Submission and Assessment Responsibilities (2)</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12</a:t>
            </a:fld>
            <a:endParaRPr lang="en-GB" dirty="0"/>
          </a:p>
        </p:txBody>
      </p:sp>
      <p:sp>
        <p:nvSpPr>
          <p:cNvPr id="6" name="Rounded Rectangle 5"/>
          <p:cNvSpPr/>
          <p:nvPr/>
        </p:nvSpPr>
        <p:spPr>
          <a:xfrm>
            <a:off x="487680" y="691061"/>
            <a:ext cx="8037120" cy="2700139"/>
          </a:xfrm>
          <a:prstGeom prst="roundRect">
            <a:avLst>
              <a:gd name="adj" fmla="val 7377"/>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1400" dirty="0">
                <a:solidFill>
                  <a:schemeClr val="tx1"/>
                </a:solidFill>
                <a:latin typeface="Vodafone Rg" panose="020B0606080202020204" pitchFamily="34" charset="0"/>
              </a:rPr>
              <a:t>Issues that may require discussion with the VC Group Cyber GRC or VF Cyber GRC teams (not limited to the below list):</a:t>
            </a: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marL="171450" indent="-1714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There is a significant business requirement to go live with a new or changed/updated product, solution or system in a time-frame that does not give an opportunity for an effective risk assessment or mitigation actions.</a:t>
            </a:r>
          </a:p>
          <a:p>
            <a:pPr marL="171450" indent="-1714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Specialist Cyber Security GRC staff are not available within a local market.</a:t>
            </a:r>
          </a:p>
          <a:p>
            <a:pPr marL="171450" indent="-1714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It is not immediately obvious who the Risk Owner or Action Owner is.</a:t>
            </a:r>
          </a:p>
          <a:p>
            <a:pPr marL="171450" indent="-1714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The risk is across multiple local market business units.</a:t>
            </a: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r>
              <a:rPr lang="en-GB" sz="1400" dirty="0">
                <a:solidFill>
                  <a:schemeClr val="tx1"/>
                </a:solidFill>
                <a:latin typeface="Vodafone Rg" panose="020B0606080202020204" pitchFamily="34" charset="0"/>
              </a:rPr>
              <a:t>In the above and similar circumstances, the Group GRC teams can provide guidance.</a:t>
            </a:r>
          </a:p>
        </p:txBody>
      </p:sp>
      <p:sp>
        <p:nvSpPr>
          <p:cNvPr id="7" name="Content Placeholder 5"/>
          <p:cNvSpPr txBox="1">
            <a:spLocks/>
          </p:cNvSpPr>
          <p:nvPr/>
        </p:nvSpPr>
        <p:spPr>
          <a:xfrm>
            <a:off x="626400" y="3671312"/>
            <a:ext cx="7955624" cy="905648"/>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1400" dirty="0"/>
              <a:t>The Vodafone Cyber Risk Framework and SRA Template with guidance can be accessed from the below link:</a:t>
            </a:r>
          </a:p>
          <a:p>
            <a:pPr marL="209550" lvl="1" indent="0">
              <a:spcAft>
                <a:spcPts val="1200"/>
              </a:spcAft>
              <a:buNone/>
            </a:pPr>
            <a:r>
              <a:rPr lang="en-US" dirty="0">
                <a:hlinkClick r:id="rId2"/>
              </a:rPr>
              <a:t>https://vodafone.sharepoint.com/sites/groupsecuritypolicies/Pages/Policy-Details.aspx?Policy=Security%20Risk%20Framework</a:t>
            </a:r>
            <a:endParaRPr lang="en-US" dirty="0"/>
          </a:p>
          <a:p>
            <a:pPr marL="0" indent="0">
              <a:spcAft>
                <a:spcPts val="1200"/>
              </a:spcAft>
              <a:buNone/>
            </a:pPr>
            <a:endParaRPr lang="en-US" sz="1400" dirty="0"/>
          </a:p>
        </p:txBody>
      </p:sp>
    </p:spTree>
    <p:extLst>
      <p:ext uri="{BB962C8B-B14F-4D97-AF65-F5344CB8AC3E}">
        <p14:creationId xmlns:p14="http://schemas.microsoft.com/office/powerpoint/2010/main" val="110957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38571" y="1905070"/>
            <a:ext cx="6814667" cy="3871725"/>
          </a:xfrm>
          <a:prstGeom prst="rect">
            <a:avLst/>
          </a:prstGeom>
        </p:spPr>
      </p:pic>
      <p:sp>
        <p:nvSpPr>
          <p:cNvPr id="9" name="Rectangle 8"/>
          <p:cNvSpPr/>
          <p:nvPr/>
        </p:nvSpPr>
        <p:spPr>
          <a:xfrm>
            <a:off x="1051201" y="4775142"/>
            <a:ext cx="6992400" cy="1150457"/>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ZA" sz="1000" kern="1200" dirty="0">
              <a:solidFill>
                <a:srgbClr val="34342B"/>
              </a:solidFill>
              <a:latin typeface="Vodafone Rg" pitchFamily="34" charset="0"/>
              <a:ea typeface="+mn-ea"/>
              <a:cs typeface="+mn-cs"/>
            </a:endParaRPr>
          </a:p>
        </p:txBody>
      </p:sp>
      <p:sp>
        <p:nvSpPr>
          <p:cNvPr id="2" name="Title 1"/>
          <p:cNvSpPr>
            <a:spLocks noGrp="1"/>
          </p:cNvSpPr>
          <p:nvPr>
            <p:ph type="title"/>
          </p:nvPr>
        </p:nvSpPr>
        <p:spPr>
          <a:xfrm>
            <a:off x="250825" y="169978"/>
            <a:ext cx="8726482" cy="351051"/>
          </a:xfrm>
        </p:spPr>
        <p:txBody>
          <a:bodyPr/>
          <a:lstStyle/>
          <a:p>
            <a:r>
              <a:rPr lang="en-GB" dirty="0"/>
              <a:t>Automated and Manual Policy Dispensations (PDs)</a:t>
            </a:r>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13</a:t>
            </a:fld>
            <a:endParaRPr lang="en-GB" dirty="0"/>
          </a:p>
        </p:txBody>
      </p:sp>
      <p:sp>
        <p:nvSpPr>
          <p:cNvPr id="6" name="Content Placeholder 5"/>
          <p:cNvSpPr txBox="1">
            <a:spLocks/>
          </p:cNvSpPr>
          <p:nvPr/>
        </p:nvSpPr>
        <p:spPr>
          <a:xfrm>
            <a:off x="626400" y="820272"/>
            <a:ext cx="7955624" cy="1084798"/>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1400" dirty="0"/>
              <a:t>The Vodacom Cyber Security Policy Dispensation workflow can be accessed from the below link:</a:t>
            </a:r>
          </a:p>
          <a:p>
            <a:pPr marL="209550" lvl="1" indent="0">
              <a:spcAft>
                <a:spcPts val="1200"/>
              </a:spcAft>
              <a:buNone/>
            </a:pPr>
            <a:r>
              <a:rPr lang="en-US" dirty="0">
                <a:hlinkClick r:id="rId3"/>
              </a:rPr>
              <a:t>https://workflow.vodacom.corp</a:t>
            </a:r>
            <a:r>
              <a:rPr lang="en-US" dirty="0"/>
              <a:t> (see screenshot below)</a:t>
            </a:r>
          </a:p>
          <a:p>
            <a:pPr>
              <a:spcAft>
                <a:spcPts val="1200"/>
              </a:spcAft>
            </a:pPr>
            <a:r>
              <a:rPr lang="en-US" sz="1400" dirty="0"/>
              <a:t>Alternatively, the associated Word document for offline PDs is </a:t>
            </a:r>
            <a:r>
              <a:rPr lang="en-US" sz="1400" b="1" u="sng" dirty="0">
                <a:hlinkClick r:id="rId4"/>
              </a:rPr>
              <a:t>here</a:t>
            </a:r>
            <a:r>
              <a:rPr lang="en-US" sz="1400" dirty="0"/>
              <a:t>.  The latest document version is 2.2</a:t>
            </a:r>
          </a:p>
          <a:p>
            <a:pPr marL="0" indent="0">
              <a:spcAft>
                <a:spcPts val="1200"/>
              </a:spcAft>
              <a:buNone/>
            </a:pPr>
            <a:endParaRPr lang="en-US" sz="1400" dirty="0"/>
          </a:p>
          <a:p>
            <a:pPr marL="0" indent="0">
              <a:spcAft>
                <a:spcPts val="1200"/>
              </a:spcAft>
              <a:buNone/>
            </a:pPr>
            <a:endParaRPr lang="en-US" sz="1400" dirty="0"/>
          </a:p>
          <a:p>
            <a:pPr marL="0" indent="0">
              <a:spcAft>
                <a:spcPts val="1200"/>
              </a:spcAft>
              <a:buNone/>
            </a:pPr>
            <a:endParaRPr lang="en-US" sz="1400" dirty="0"/>
          </a:p>
        </p:txBody>
      </p:sp>
      <p:sp>
        <p:nvSpPr>
          <p:cNvPr id="8" name="Rectangle 7"/>
          <p:cNvSpPr/>
          <p:nvPr/>
        </p:nvSpPr>
        <p:spPr>
          <a:xfrm>
            <a:off x="1110675" y="4475788"/>
            <a:ext cx="6905029" cy="187200"/>
          </a:xfrm>
          <a:prstGeom prst="rect">
            <a:avLst/>
          </a:prstGeom>
          <a:no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ZA"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Tree>
    <p:extLst>
      <p:ext uri="{BB962C8B-B14F-4D97-AF65-F5344CB8AC3E}">
        <p14:creationId xmlns:p14="http://schemas.microsoft.com/office/powerpoint/2010/main" val="91737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p:txBody>
          <a:bodyPr/>
          <a:lstStyle/>
          <a:p>
            <a:fld id="{AD47607F-D0CB-4AC6-9566-046428C59115}" type="datetime3">
              <a:rPr lang="en-US" smtClean="0">
                <a:solidFill>
                  <a:schemeClr val="bg1"/>
                </a:solidFill>
              </a:rPr>
              <a:t>17 February 2022</a:t>
            </a:fld>
            <a:endParaRPr lang="en-GB" dirty="0">
              <a:solidFill>
                <a:schemeClr val="bg1"/>
              </a:solidFill>
            </a:endParaRPr>
          </a:p>
        </p:txBody>
      </p:sp>
      <p:sp>
        <p:nvSpPr>
          <p:cNvPr id="5" name="Slide Number Placeholder 4"/>
          <p:cNvSpPr>
            <a:spLocks noGrp="1"/>
          </p:cNvSpPr>
          <p:nvPr>
            <p:ph type="sldNum" sz="quarter" idx="12"/>
          </p:nvPr>
        </p:nvSpPr>
        <p:spPr/>
        <p:txBody>
          <a:bodyPr/>
          <a:lstStyle/>
          <a:p>
            <a:fld id="{72A83A2B-3358-44F8-83A0-4598795D8FB5}" type="slidenum">
              <a:rPr lang="en-GB" smtClean="0">
                <a:solidFill>
                  <a:schemeClr val="bg1"/>
                </a:solidFill>
              </a:rPr>
              <a:pPr/>
              <a:t>14</a:t>
            </a:fld>
            <a:endParaRPr lang="en-GB" dirty="0">
              <a:solidFill>
                <a:schemeClr val="bg1"/>
              </a:solidFill>
            </a:endParaRPr>
          </a:p>
        </p:txBody>
      </p:sp>
      <p:cxnSp>
        <p:nvCxnSpPr>
          <p:cNvPr id="21" name="Straight Connector 20"/>
          <p:cNvCxnSpPr/>
          <p:nvPr/>
        </p:nvCxnSpPr>
        <p:spPr>
          <a:xfrm>
            <a:off x="272110" y="1287887"/>
            <a:ext cx="56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3"/>
          <p:cNvSpPr txBox="1">
            <a:spLocks/>
          </p:cNvSpPr>
          <p:nvPr/>
        </p:nvSpPr>
        <p:spPr>
          <a:xfrm>
            <a:off x="247834" y="587184"/>
            <a:ext cx="8357686" cy="25725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3049588" algn="l"/>
              </a:tabLst>
              <a:defRPr sz="3200" b="1" kern="1200">
                <a:solidFill>
                  <a:schemeClr val="bg1"/>
                </a:solidFill>
                <a:latin typeface="Vodafone Rg" pitchFamily="34" charset="0"/>
                <a:ea typeface="+mj-ea"/>
                <a:cs typeface="+mj-cs"/>
              </a:defRPr>
            </a:lvl1pPr>
          </a:lstStyle>
          <a:p>
            <a:r>
              <a:rPr lang="en-GB" sz="4000" dirty="0">
                <a:latin typeface="+mn-lt"/>
              </a:rPr>
              <a:t>Vodacom Group Cyber Security</a:t>
            </a:r>
          </a:p>
          <a:p>
            <a:endParaRPr lang="en-GB" sz="4000" dirty="0">
              <a:latin typeface="+mn-lt"/>
            </a:endParaRPr>
          </a:p>
          <a:p>
            <a:r>
              <a:rPr lang="en-GB" dirty="0">
                <a:latin typeface="+mn-lt"/>
              </a:rPr>
              <a:t>Technical Vulnerability and CSAN Risk Management Process</a:t>
            </a:r>
          </a:p>
        </p:txBody>
      </p:sp>
      <p:pic>
        <p:nvPicPr>
          <p:cNvPr id="23" name="Picture 22"/>
          <p:cNvPicPr>
            <a:picLocks noChangeAspect="1"/>
          </p:cNvPicPr>
          <p:nvPr/>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02016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Emergency, Critical and High </a:t>
            </a:r>
            <a:r>
              <a:rPr lang="en-GB" dirty="0">
                <a:solidFill>
                  <a:schemeClr val="tx1"/>
                </a:solidFill>
              </a:rPr>
              <a:t>Technical Vulnerabilities</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15</a:t>
            </a:fld>
            <a:endParaRPr lang="en-GB" dirty="0"/>
          </a:p>
        </p:txBody>
      </p:sp>
      <p:sp>
        <p:nvSpPr>
          <p:cNvPr id="6" name="Content Placeholder 5"/>
          <p:cNvSpPr txBox="1">
            <a:spLocks/>
          </p:cNvSpPr>
          <p:nvPr/>
        </p:nvSpPr>
        <p:spPr>
          <a:xfrm>
            <a:off x="365760" y="725872"/>
            <a:ext cx="8454240" cy="4036864"/>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400" dirty="0">
                <a:solidFill>
                  <a:schemeClr val="accent1"/>
                </a:solidFill>
              </a:rPr>
              <a:t>For Vodacom markets:</a:t>
            </a:r>
          </a:p>
          <a:p>
            <a:pPr>
              <a:spcAft>
                <a:spcPts val="1200"/>
              </a:spcAft>
            </a:pPr>
            <a:r>
              <a:rPr lang="en-US" sz="1400" dirty="0"/>
              <a:t>A local market </a:t>
            </a:r>
            <a:r>
              <a:rPr lang="en-US" sz="1400" b="1" dirty="0"/>
              <a:t>Policy Dispensation</a:t>
            </a:r>
            <a:r>
              <a:rPr lang="en-US" sz="1400" dirty="0"/>
              <a:t> is required for </a:t>
            </a:r>
            <a:r>
              <a:rPr lang="en-US" sz="1400" u="sng" dirty="0"/>
              <a:t>all</a:t>
            </a:r>
            <a:r>
              <a:rPr lang="en-US" sz="1400" dirty="0"/>
              <a:t> technical vulnerabilities which </a:t>
            </a:r>
            <a:r>
              <a:rPr lang="en-US" sz="1400" b="1" dirty="0"/>
              <a:t>cannot be remediated within SLA</a:t>
            </a:r>
          </a:p>
          <a:p>
            <a:pPr>
              <a:spcAft>
                <a:spcPts val="1200"/>
              </a:spcAft>
            </a:pPr>
            <a:r>
              <a:rPr lang="en-US" sz="1400" b="1" dirty="0"/>
              <a:t>Low</a:t>
            </a:r>
            <a:r>
              <a:rPr lang="en-US" sz="1400" dirty="0"/>
              <a:t>, </a:t>
            </a:r>
            <a:r>
              <a:rPr lang="en-US" sz="1400" b="1" dirty="0"/>
              <a:t>Medium</a:t>
            </a:r>
            <a:r>
              <a:rPr lang="en-US" sz="1400" dirty="0"/>
              <a:t> and </a:t>
            </a:r>
            <a:r>
              <a:rPr lang="en-US" sz="1400" b="1" dirty="0"/>
              <a:t>Internal-facing High </a:t>
            </a:r>
            <a:r>
              <a:rPr lang="en-US" sz="1400" dirty="0"/>
              <a:t>technical vulnerabilities are tracked and managed on </a:t>
            </a:r>
            <a:r>
              <a:rPr lang="en-US" sz="1400" b="1" dirty="0"/>
              <a:t>local market </a:t>
            </a:r>
            <a:r>
              <a:rPr lang="en-US" sz="1400" dirty="0"/>
              <a:t>level by the local Cyber GRC team</a:t>
            </a:r>
          </a:p>
          <a:p>
            <a:pPr>
              <a:spcAft>
                <a:spcPts val="1200"/>
              </a:spcAft>
            </a:pPr>
            <a:r>
              <a:rPr lang="en-US" sz="1400" dirty="0"/>
              <a:t>For </a:t>
            </a:r>
            <a:r>
              <a:rPr lang="en-US" sz="1400" b="1" dirty="0"/>
              <a:t>Emergency</a:t>
            </a:r>
            <a:r>
              <a:rPr lang="en-US" sz="1400" dirty="0"/>
              <a:t>, </a:t>
            </a:r>
            <a:r>
              <a:rPr lang="en-US" sz="1400" b="1" dirty="0"/>
              <a:t>Critical</a:t>
            </a:r>
            <a:r>
              <a:rPr lang="en-US" sz="1400" dirty="0"/>
              <a:t> and </a:t>
            </a:r>
            <a:r>
              <a:rPr lang="en-US" sz="1400" b="1" dirty="0"/>
              <a:t>External-facing High</a:t>
            </a:r>
            <a:r>
              <a:rPr lang="en-US" sz="1400" dirty="0"/>
              <a:t> vulnerabilities :</a:t>
            </a:r>
          </a:p>
          <a:p>
            <a:pPr lvl="1">
              <a:spcAft>
                <a:spcPts val="1200"/>
              </a:spcAft>
            </a:pPr>
            <a:r>
              <a:rPr lang="en-US" dirty="0"/>
              <a:t>for which there is </a:t>
            </a:r>
            <a:r>
              <a:rPr lang="en-US" b="1" dirty="0"/>
              <a:t>no possible fix</a:t>
            </a:r>
            <a:r>
              <a:rPr lang="en-US" dirty="0"/>
              <a:t> except retiring, decommissioning, or replacing the asset(s) OR </a:t>
            </a:r>
          </a:p>
          <a:p>
            <a:pPr lvl="1">
              <a:spcAft>
                <a:spcPts val="1200"/>
              </a:spcAft>
            </a:pPr>
            <a:r>
              <a:rPr lang="en-US" dirty="0"/>
              <a:t>when the </a:t>
            </a:r>
            <a:r>
              <a:rPr lang="en-US" b="1" dirty="0"/>
              <a:t>cost of fixing</a:t>
            </a:r>
            <a:r>
              <a:rPr lang="en-US" dirty="0"/>
              <a:t> the asset(s) is </a:t>
            </a:r>
            <a:r>
              <a:rPr lang="en-US" u="sng" dirty="0"/>
              <a:t>greater</a:t>
            </a:r>
            <a:r>
              <a:rPr lang="en-US" dirty="0"/>
              <a:t> than the potential impact if the vulnerability is exploited</a:t>
            </a:r>
          </a:p>
          <a:p>
            <a:pPr marL="209550" lvl="1" indent="0">
              <a:spcAft>
                <a:spcPts val="1200"/>
              </a:spcAft>
              <a:buNone/>
              <a:tabLst>
                <a:tab pos="182563" algn="l"/>
              </a:tabLst>
            </a:pPr>
            <a:r>
              <a:rPr lang="en-US" dirty="0"/>
              <a:t>an SRA is required. This </a:t>
            </a:r>
            <a:r>
              <a:rPr lang="en-US" b="1" dirty="0"/>
              <a:t>SRA must </a:t>
            </a:r>
            <a:r>
              <a:rPr lang="en-US" dirty="0"/>
              <a:t>:</a:t>
            </a:r>
          </a:p>
          <a:p>
            <a:pPr lvl="1">
              <a:spcAft>
                <a:spcPts val="1200"/>
              </a:spcAft>
              <a:tabLst>
                <a:tab pos="182563" algn="l"/>
              </a:tabLst>
            </a:pPr>
            <a:r>
              <a:rPr lang="en-US" dirty="0"/>
              <a:t>be completed by the </a:t>
            </a:r>
            <a:r>
              <a:rPr lang="en-US" u="sng" dirty="0"/>
              <a:t>local</a:t>
            </a:r>
            <a:r>
              <a:rPr lang="en-US" dirty="0"/>
              <a:t> market, </a:t>
            </a:r>
          </a:p>
          <a:p>
            <a:pPr lvl="1">
              <a:spcAft>
                <a:spcPts val="1200"/>
              </a:spcAft>
              <a:tabLst>
                <a:tab pos="182563" algn="l"/>
              </a:tabLst>
            </a:pPr>
            <a:r>
              <a:rPr lang="en-US" dirty="0"/>
              <a:t>the risk assessed by the </a:t>
            </a:r>
            <a:r>
              <a:rPr lang="en-US" u="sng" dirty="0"/>
              <a:t>local</a:t>
            </a:r>
            <a:r>
              <a:rPr lang="en-US" dirty="0"/>
              <a:t> Cyber GRC team, and </a:t>
            </a:r>
          </a:p>
          <a:p>
            <a:pPr lvl="1">
              <a:spcAft>
                <a:spcPts val="1200"/>
              </a:spcAft>
              <a:tabLst>
                <a:tab pos="182563" algn="l"/>
              </a:tabLst>
            </a:pPr>
            <a:r>
              <a:rPr lang="en-US" dirty="0"/>
              <a:t>the SRA submitted to </a:t>
            </a:r>
            <a:r>
              <a:rPr lang="en-US" u="sng" dirty="0"/>
              <a:t>Vodacom Group GRC</a:t>
            </a:r>
            <a:r>
              <a:rPr lang="en-US" dirty="0"/>
              <a:t> for validation.  VC Group GRC will discuss with and submit to VF Cyber GRC</a:t>
            </a:r>
            <a:endParaRPr lang="en-US" sz="1400" dirty="0"/>
          </a:p>
          <a:p>
            <a:pPr marL="0" indent="0">
              <a:spcAft>
                <a:spcPts val="1200"/>
              </a:spcAft>
              <a:buNone/>
            </a:pPr>
            <a:endParaRPr lang="en-US" sz="1400" dirty="0"/>
          </a:p>
          <a:p>
            <a:pPr marL="0" indent="0">
              <a:spcAft>
                <a:spcPts val="1200"/>
              </a:spcAft>
              <a:buNone/>
            </a:pPr>
            <a:endParaRPr lang="en-US" sz="1400" dirty="0"/>
          </a:p>
        </p:txBody>
      </p:sp>
    </p:spTree>
    <p:extLst>
      <p:ext uri="{BB962C8B-B14F-4D97-AF65-F5344CB8AC3E}">
        <p14:creationId xmlns:p14="http://schemas.microsoft.com/office/powerpoint/2010/main" val="237210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85" y="169978"/>
            <a:ext cx="6685290" cy="351051"/>
          </a:xfrm>
        </p:spPr>
        <p:txBody>
          <a:bodyPr/>
          <a:lstStyle/>
          <a:p>
            <a:r>
              <a:rPr lang="en-GB" dirty="0"/>
              <a:t>General Vulnerability </a:t>
            </a:r>
            <a:r>
              <a:rPr lang="en-GB" dirty="0">
                <a:solidFill>
                  <a:schemeClr val="tx1"/>
                </a:solidFill>
              </a:rPr>
              <a:t>Workflow (excl. CSANs)</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16</a:t>
            </a:fld>
            <a:endParaRPr lang="en-GB" dirty="0"/>
          </a:p>
        </p:txBody>
      </p:sp>
      <p:sp>
        <p:nvSpPr>
          <p:cNvPr id="8" name="Flowchart: Decision 7"/>
          <p:cNvSpPr/>
          <p:nvPr/>
        </p:nvSpPr>
        <p:spPr>
          <a:xfrm>
            <a:off x="210638" y="587164"/>
            <a:ext cx="2305136" cy="744789"/>
          </a:xfrm>
          <a:prstGeom prst="flowChartDecisi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200" b="1" kern="1200" dirty="0">
                <a:solidFill>
                  <a:schemeClr val="bg1"/>
                </a:solidFill>
                <a:latin typeface="Vodafone Rg" pitchFamily="34" charset="0"/>
                <a:ea typeface="+mn-ea"/>
                <a:cs typeface="+mn-cs"/>
              </a:rPr>
              <a:t>Emergency / Critical Vulnerability</a:t>
            </a:r>
            <a:endParaRPr lang="en-ZA" sz="1200" b="1" kern="1200" dirty="0">
              <a:solidFill>
                <a:schemeClr val="bg1"/>
              </a:solidFill>
              <a:latin typeface="Vodafone Rg" pitchFamily="34" charset="0"/>
              <a:ea typeface="+mn-ea"/>
              <a:cs typeface="+mn-cs"/>
            </a:endParaRPr>
          </a:p>
        </p:txBody>
      </p:sp>
      <p:sp>
        <p:nvSpPr>
          <p:cNvPr id="9" name="Flowchart: Process 8"/>
          <p:cNvSpPr/>
          <p:nvPr/>
        </p:nvSpPr>
        <p:spPr>
          <a:xfrm>
            <a:off x="210638" y="1340834"/>
            <a:ext cx="2305136" cy="41030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Is a fix possible?</a:t>
            </a:r>
            <a:endParaRPr lang="en-ZA" sz="1200" kern="1200" dirty="0">
              <a:solidFill>
                <a:schemeClr val="tx1"/>
              </a:solidFill>
              <a:latin typeface="Vodafone Rg" pitchFamily="34" charset="0"/>
              <a:ea typeface="+mn-ea"/>
              <a:cs typeface="+mn-cs"/>
            </a:endParaRPr>
          </a:p>
        </p:txBody>
      </p:sp>
      <p:cxnSp>
        <p:nvCxnSpPr>
          <p:cNvPr id="10" name="Straight Arrow Connector 9"/>
          <p:cNvCxnSpPr>
            <a:stCxn id="16" idx="3"/>
            <a:endCxn id="17" idx="1"/>
          </p:cNvCxnSpPr>
          <p:nvPr/>
        </p:nvCxnSpPr>
        <p:spPr>
          <a:xfrm flipV="1">
            <a:off x="3263038" y="975834"/>
            <a:ext cx="267022" cy="9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210638" y="2056404"/>
            <a:ext cx="2305136" cy="410308"/>
          </a:xfrm>
          <a:prstGeom prst="flowChartProcess">
            <a:avLst/>
          </a:prstGeom>
          <a:solidFill>
            <a:schemeClr val="accent1"/>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NO, or too expensive or difficult to fix</a:t>
            </a:r>
            <a:endParaRPr lang="en-ZA" sz="1200" kern="1200" dirty="0">
              <a:solidFill>
                <a:schemeClr val="bg1"/>
              </a:solidFill>
              <a:latin typeface="Vodafone Rg" pitchFamily="34" charset="0"/>
              <a:ea typeface="+mn-ea"/>
              <a:cs typeface="+mn-cs"/>
            </a:endParaRPr>
          </a:p>
        </p:txBody>
      </p:sp>
      <p:sp>
        <p:nvSpPr>
          <p:cNvPr id="13" name="Flowchart: Process 12"/>
          <p:cNvSpPr/>
          <p:nvPr/>
        </p:nvSpPr>
        <p:spPr>
          <a:xfrm>
            <a:off x="210638" y="2771974"/>
            <a:ext cx="2305136" cy="41030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Implement compensating controls</a:t>
            </a:r>
            <a:endParaRPr lang="en-ZA" sz="1200" dirty="0">
              <a:solidFill>
                <a:schemeClr val="tx1"/>
              </a:solidFill>
              <a:latin typeface="Vodafone Rg" pitchFamily="34" charset="0"/>
            </a:endParaRPr>
          </a:p>
        </p:txBody>
      </p:sp>
      <p:sp>
        <p:nvSpPr>
          <p:cNvPr id="14" name="Flowchart: Process 13"/>
          <p:cNvSpPr/>
          <p:nvPr/>
        </p:nvSpPr>
        <p:spPr>
          <a:xfrm>
            <a:off x="210638" y="3487544"/>
            <a:ext cx="2305136" cy="576456"/>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Perform a risk assessment with</a:t>
            </a:r>
            <a:r>
              <a:rPr lang="en-US" sz="1200" b="1" dirty="0">
                <a:solidFill>
                  <a:schemeClr val="tx1"/>
                </a:solidFill>
                <a:latin typeface="Vodafone Rg" pitchFamily="34" charset="0"/>
              </a:rPr>
              <a:t> local market</a:t>
            </a:r>
            <a:r>
              <a:rPr lang="en-US" sz="1200" dirty="0">
                <a:solidFill>
                  <a:schemeClr val="tx1"/>
                </a:solidFill>
                <a:latin typeface="Vodafone Rg" pitchFamily="34" charset="0"/>
              </a:rPr>
              <a:t> Cyber GRC team.</a:t>
            </a:r>
          </a:p>
          <a:p>
            <a:pPr algn="ctr" defTabSz="444500">
              <a:lnSpc>
                <a:spcPct val="90000"/>
              </a:lnSpc>
              <a:spcBef>
                <a:spcPct val="0"/>
              </a:spcBef>
            </a:pPr>
            <a:r>
              <a:rPr lang="en-US" sz="1200" dirty="0">
                <a:solidFill>
                  <a:schemeClr val="tx1"/>
                </a:solidFill>
                <a:latin typeface="Vodafone Rg" pitchFamily="34" charset="0"/>
              </a:rPr>
              <a:t>Use SRA form</a:t>
            </a:r>
            <a:endParaRPr lang="en-ZA" sz="1200" dirty="0">
              <a:solidFill>
                <a:schemeClr val="tx1"/>
              </a:solidFill>
              <a:latin typeface="Vodafone Rg" pitchFamily="34" charset="0"/>
            </a:endParaRPr>
          </a:p>
        </p:txBody>
      </p:sp>
      <p:sp>
        <p:nvSpPr>
          <p:cNvPr id="15" name="Flowchart: Process 14"/>
          <p:cNvSpPr/>
          <p:nvPr/>
        </p:nvSpPr>
        <p:spPr>
          <a:xfrm>
            <a:off x="210638" y="4369262"/>
            <a:ext cx="2305136" cy="56273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Head of Cyber signs SRA</a:t>
            </a:r>
          </a:p>
          <a:p>
            <a:pPr algn="ctr" defTabSz="444500">
              <a:lnSpc>
                <a:spcPct val="90000"/>
              </a:lnSpc>
              <a:spcBef>
                <a:spcPct val="0"/>
              </a:spcBef>
            </a:pPr>
            <a:r>
              <a:rPr lang="en-US" sz="1200" dirty="0">
                <a:solidFill>
                  <a:schemeClr val="tx1"/>
                </a:solidFill>
                <a:latin typeface="Vodafone Rg" pitchFamily="34" charset="0"/>
              </a:rPr>
              <a:t>Business Owner accepts risk (sign SRA)</a:t>
            </a:r>
            <a:endParaRPr lang="en-ZA" sz="1200" dirty="0">
              <a:solidFill>
                <a:schemeClr val="tx1"/>
              </a:solidFill>
              <a:latin typeface="Vodafone Rg" pitchFamily="34" charset="0"/>
            </a:endParaRPr>
          </a:p>
        </p:txBody>
      </p:sp>
      <p:sp>
        <p:nvSpPr>
          <p:cNvPr id="16" name="Flowchart: Process 15"/>
          <p:cNvSpPr/>
          <p:nvPr/>
        </p:nvSpPr>
        <p:spPr>
          <a:xfrm>
            <a:off x="2752316" y="771588"/>
            <a:ext cx="510722" cy="410308"/>
          </a:xfrm>
          <a:prstGeom prst="flowChartProcess">
            <a:avLst/>
          </a:prstGeom>
          <a:solidFill>
            <a:schemeClr val="accent2"/>
          </a:solidFill>
          <a:ln/>
        </p:spPr>
        <p:style>
          <a:lnRef idx="2">
            <a:schemeClr val="accent2"/>
          </a:lnRef>
          <a:fillRef idx="1">
            <a:schemeClr val="lt1"/>
          </a:fillRef>
          <a:effectRef idx="0">
            <a:schemeClr val="accent2"/>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YES</a:t>
            </a:r>
            <a:endParaRPr lang="en-ZA" sz="1200" kern="1200" dirty="0">
              <a:solidFill>
                <a:schemeClr val="bg1"/>
              </a:solidFill>
              <a:latin typeface="Vodafone Rg" pitchFamily="34" charset="0"/>
              <a:ea typeface="+mn-ea"/>
              <a:cs typeface="+mn-cs"/>
            </a:endParaRPr>
          </a:p>
        </p:txBody>
      </p:sp>
      <p:sp>
        <p:nvSpPr>
          <p:cNvPr id="17" name="Flowchart: Process 16"/>
          <p:cNvSpPr/>
          <p:nvPr/>
        </p:nvSpPr>
        <p:spPr>
          <a:xfrm>
            <a:off x="3530060" y="641314"/>
            <a:ext cx="1994893" cy="669040"/>
          </a:xfrm>
          <a:prstGeom prst="flowChartProcess">
            <a:avLst/>
          </a:prstGeom>
          <a:ln w="19050"/>
        </p:spPr>
        <p:style>
          <a:lnRef idx="2">
            <a:schemeClr val="accent5"/>
          </a:lnRef>
          <a:fillRef idx="1">
            <a:schemeClr val="lt1"/>
          </a:fillRef>
          <a:effectRef idx="0">
            <a:schemeClr val="accent5"/>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b="1" kern="1200" dirty="0">
                <a:solidFill>
                  <a:schemeClr val="tx1"/>
                </a:solidFill>
                <a:latin typeface="Vodafone Rg" pitchFamily="34" charset="0"/>
                <a:ea typeface="+mn-ea"/>
                <a:cs typeface="+mn-cs"/>
              </a:rPr>
              <a:t>SRA not required</a:t>
            </a:r>
            <a:r>
              <a:rPr lang="en-US" sz="1200" kern="1200" dirty="0">
                <a:solidFill>
                  <a:schemeClr val="tx1"/>
                </a:solidFill>
                <a:latin typeface="Vodafone Rg" pitchFamily="34" charset="0"/>
                <a:ea typeface="+mn-ea"/>
                <a:cs typeface="+mn-cs"/>
              </a:rPr>
              <a:t>.</a:t>
            </a:r>
          </a:p>
          <a:p>
            <a:pPr algn="ctr" defTabSz="444500">
              <a:lnSpc>
                <a:spcPct val="90000"/>
              </a:lnSpc>
              <a:spcBef>
                <a:spcPct val="0"/>
              </a:spcBef>
            </a:pPr>
            <a:r>
              <a:rPr lang="en-US" sz="1200" dirty="0">
                <a:solidFill>
                  <a:schemeClr val="tx1"/>
                </a:solidFill>
                <a:latin typeface="Vodafone Rg" pitchFamily="34" charset="0"/>
              </a:rPr>
              <a:t>Manage through </a:t>
            </a:r>
            <a:r>
              <a:rPr lang="en-US" sz="1200" b="1" dirty="0">
                <a:solidFill>
                  <a:schemeClr val="tx1"/>
                </a:solidFill>
                <a:latin typeface="Vodafone Rg" pitchFamily="34" charset="0"/>
              </a:rPr>
              <a:t>local</a:t>
            </a:r>
            <a:r>
              <a:rPr lang="en-US" sz="1200" dirty="0">
                <a:solidFill>
                  <a:schemeClr val="tx1"/>
                </a:solidFill>
                <a:latin typeface="Vodafone Rg" pitchFamily="34" charset="0"/>
              </a:rPr>
              <a:t> </a:t>
            </a:r>
            <a:r>
              <a:rPr lang="en-US" sz="1200" b="1" dirty="0">
                <a:solidFill>
                  <a:schemeClr val="tx1"/>
                </a:solidFill>
                <a:latin typeface="Vodafone Rg" pitchFamily="34" charset="0"/>
              </a:rPr>
              <a:t>PD</a:t>
            </a:r>
            <a:r>
              <a:rPr lang="en-US" sz="1200" dirty="0">
                <a:solidFill>
                  <a:schemeClr val="tx1"/>
                </a:solidFill>
                <a:latin typeface="Vodafone Rg" pitchFamily="34" charset="0"/>
              </a:rPr>
              <a:t> process </a:t>
            </a:r>
            <a:r>
              <a:rPr lang="en-US" sz="1200" u="sng" dirty="0">
                <a:solidFill>
                  <a:schemeClr val="tx1"/>
                </a:solidFill>
                <a:latin typeface="Vodafone Rg" pitchFamily="34" charset="0"/>
              </a:rPr>
              <a:t>if fix will take longer than SLA</a:t>
            </a:r>
            <a:r>
              <a:rPr lang="en-US" sz="1200" dirty="0">
                <a:solidFill>
                  <a:schemeClr val="tx1"/>
                </a:solidFill>
                <a:latin typeface="Vodafone Rg" pitchFamily="34" charset="0"/>
              </a:rPr>
              <a:t>.</a:t>
            </a:r>
            <a:endParaRPr lang="en-ZA" sz="1200" kern="1200" dirty="0">
              <a:solidFill>
                <a:schemeClr val="tx1"/>
              </a:solidFill>
              <a:latin typeface="Vodafone Rg" pitchFamily="34" charset="0"/>
              <a:ea typeface="+mn-ea"/>
              <a:cs typeface="+mn-cs"/>
            </a:endParaRPr>
          </a:p>
        </p:txBody>
      </p:sp>
      <p:sp>
        <p:nvSpPr>
          <p:cNvPr id="18" name="Flowchart: Process 17"/>
          <p:cNvSpPr/>
          <p:nvPr/>
        </p:nvSpPr>
        <p:spPr>
          <a:xfrm>
            <a:off x="3530060" y="3487545"/>
            <a:ext cx="1994893" cy="1297816"/>
          </a:xfrm>
          <a:prstGeom prst="flowChartProcess">
            <a:avLst/>
          </a:prstGeom>
          <a:ln w="19050"/>
        </p:spPr>
        <p:style>
          <a:lnRef idx="2">
            <a:schemeClr val="accent3"/>
          </a:lnRef>
          <a:fillRef idx="1">
            <a:schemeClr val="lt1"/>
          </a:fillRef>
          <a:effectRef idx="0">
            <a:schemeClr val="accent3"/>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Submit </a:t>
            </a:r>
            <a:r>
              <a:rPr lang="en-US" sz="1200" b="1" kern="1200" dirty="0">
                <a:solidFill>
                  <a:schemeClr val="tx1"/>
                </a:solidFill>
                <a:latin typeface="Vodafone Rg" pitchFamily="34" charset="0"/>
                <a:ea typeface="+mn-ea"/>
                <a:cs typeface="+mn-cs"/>
              </a:rPr>
              <a:t>SRA</a:t>
            </a:r>
            <a:r>
              <a:rPr lang="en-US" sz="1200" kern="1200" dirty="0">
                <a:solidFill>
                  <a:schemeClr val="tx1"/>
                </a:solidFill>
                <a:latin typeface="Vodafone Rg" pitchFamily="34" charset="0"/>
                <a:ea typeface="+mn-ea"/>
                <a:cs typeface="+mn-cs"/>
              </a:rPr>
              <a:t> to </a:t>
            </a:r>
            <a:r>
              <a:rPr lang="en-US" sz="1200" b="1" kern="1200" dirty="0">
                <a:solidFill>
                  <a:schemeClr val="tx1"/>
                </a:solidFill>
                <a:latin typeface="Vodafone Rg" pitchFamily="34" charset="0"/>
                <a:ea typeface="+mn-ea"/>
                <a:cs typeface="+mn-cs"/>
              </a:rPr>
              <a:t>Vodacom Group Cyber GRC</a:t>
            </a:r>
            <a:r>
              <a:rPr lang="en-US" sz="1200" kern="1200" dirty="0">
                <a:solidFill>
                  <a:schemeClr val="tx1"/>
                </a:solidFill>
                <a:latin typeface="Vodafone Rg" pitchFamily="34" charset="0"/>
                <a:ea typeface="+mn-ea"/>
                <a:cs typeface="+mn-cs"/>
              </a:rPr>
              <a:t> for validation and submission to Vodafone Cyber GRC.</a:t>
            </a:r>
          </a:p>
          <a:p>
            <a:pPr algn="ctr" defTabSz="444500">
              <a:lnSpc>
                <a:spcPct val="90000"/>
              </a:lnSpc>
              <a:spcBef>
                <a:spcPct val="0"/>
              </a:spcBef>
            </a:pPr>
            <a:endParaRPr lang="en-US" sz="1200" kern="1200" dirty="0">
              <a:solidFill>
                <a:schemeClr val="tx1"/>
              </a:solidFill>
              <a:latin typeface="Vodafone Rg" pitchFamily="34" charset="0"/>
              <a:ea typeface="+mn-ea"/>
              <a:cs typeface="+mn-cs"/>
            </a:endParaRPr>
          </a:p>
          <a:p>
            <a:pPr algn="ctr" defTabSz="444500">
              <a:lnSpc>
                <a:spcPct val="90000"/>
              </a:lnSpc>
              <a:spcBef>
                <a:spcPct val="0"/>
              </a:spcBef>
            </a:pPr>
            <a:r>
              <a:rPr lang="en-US" sz="1200" b="1" dirty="0">
                <a:solidFill>
                  <a:schemeClr val="accent1"/>
                </a:solidFill>
                <a:latin typeface="Vodafone Rg" pitchFamily="34" charset="0"/>
              </a:rPr>
              <a:t>This is for </a:t>
            </a:r>
            <a:r>
              <a:rPr lang="en-US" sz="1200" b="1" u="sng" dirty="0">
                <a:solidFill>
                  <a:schemeClr val="accent1"/>
                </a:solidFill>
                <a:latin typeface="Vodafone Rg" pitchFamily="34" charset="0"/>
              </a:rPr>
              <a:t>all</a:t>
            </a:r>
            <a:r>
              <a:rPr lang="en-US" sz="1200" b="1" dirty="0">
                <a:solidFill>
                  <a:schemeClr val="accent1"/>
                </a:solidFill>
                <a:latin typeface="Vodafone Rg" pitchFamily="34" charset="0"/>
              </a:rPr>
              <a:t> levels of risk (low, medium and high)</a:t>
            </a:r>
            <a:endParaRPr lang="en-ZA" sz="1200" b="1" kern="1200" dirty="0">
              <a:solidFill>
                <a:schemeClr val="accent1"/>
              </a:solidFill>
              <a:latin typeface="Vodafone Rg" pitchFamily="34" charset="0"/>
            </a:endParaRPr>
          </a:p>
        </p:txBody>
      </p:sp>
      <p:cxnSp>
        <p:nvCxnSpPr>
          <p:cNvPr id="21" name="Straight Arrow Connector 20"/>
          <p:cNvCxnSpPr>
            <a:stCxn id="9" idx="2"/>
            <a:endCxn id="12" idx="0"/>
          </p:cNvCxnSpPr>
          <p:nvPr/>
        </p:nvCxnSpPr>
        <p:spPr>
          <a:xfrm>
            <a:off x="1363206" y="175114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2"/>
            <a:endCxn id="13" idx="0"/>
          </p:cNvCxnSpPr>
          <p:nvPr/>
        </p:nvCxnSpPr>
        <p:spPr>
          <a:xfrm>
            <a:off x="1363206" y="246671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2"/>
            <a:endCxn id="14" idx="0"/>
          </p:cNvCxnSpPr>
          <p:nvPr/>
        </p:nvCxnSpPr>
        <p:spPr>
          <a:xfrm>
            <a:off x="1363206" y="318228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2"/>
            <a:endCxn id="15" idx="0"/>
          </p:cNvCxnSpPr>
          <p:nvPr/>
        </p:nvCxnSpPr>
        <p:spPr>
          <a:xfrm>
            <a:off x="1363206" y="4064000"/>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3"/>
            <a:endCxn id="18" idx="1"/>
          </p:cNvCxnSpPr>
          <p:nvPr/>
        </p:nvCxnSpPr>
        <p:spPr>
          <a:xfrm flipV="1">
            <a:off x="2515774" y="4136453"/>
            <a:ext cx="1014286" cy="5141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9" idx="3"/>
            <a:endCxn id="16" idx="1"/>
          </p:cNvCxnSpPr>
          <p:nvPr/>
        </p:nvCxnSpPr>
        <p:spPr>
          <a:xfrm flipV="1">
            <a:off x="2515774" y="976742"/>
            <a:ext cx="236542" cy="56924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lowchart: Process 38"/>
          <p:cNvSpPr/>
          <p:nvPr/>
        </p:nvSpPr>
        <p:spPr>
          <a:xfrm>
            <a:off x="6539913" y="767966"/>
            <a:ext cx="1391546" cy="410308"/>
          </a:xfrm>
          <a:prstGeom prst="flowChartProcess">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Is the vulnerability Internet-facing?</a:t>
            </a:r>
            <a:endParaRPr lang="en-ZA" sz="1200" dirty="0">
              <a:solidFill>
                <a:schemeClr val="tx1"/>
              </a:solidFill>
              <a:latin typeface="Vodafone Rg" pitchFamily="34" charset="0"/>
            </a:endParaRPr>
          </a:p>
        </p:txBody>
      </p:sp>
      <p:sp>
        <p:nvSpPr>
          <p:cNvPr id="40" name="Flowchart: Process 39"/>
          <p:cNvSpPr/>
          <p:nvPr/>
        </p:nvSpPr>
        <p:spPr>
          <a:xfrm>
            <a:off x="5791835" y="771588"/>
            <a:ext cx="510722" cy="410308"/>
          </a:xfrm>
          <a:prstGeom prst="flowChartProcess">
            <a:avLst/>
          </a:prstGeom>
          <a:solidFill>
            <a:schemeClr val="accent2"/>
          </a:solidFill>
          <a:ln/>
        </p:spPr>
        <p:style>
          <a:lnRef idx="2">
            <a:schemeClr val="accent2"/>
          </a:lnRef>
          <a:fillRef idx="1">
            <a:schemeClr val="lt1"/>
          </a:fillRef>
          <a:effectRef idx="0">
            <a:schemeClr val="accent2"/>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NO</a:t>
            </a:r>
            <a:endParaRPr lang="en-ZA" sz="1200" kern="1200" dirty="0">
              <a:solidFill>
                <a:schemeClr val="bg1"/>
              </a:solidFill>
              <a:latin typeface="Vodafone Rg" pitchFamily="34" charset="0"/>
              <a:ea typeface="+mn-ea"/>
              <a:cs typeface="+mn-cs"/>
            </a:endParaRPr>
          </a:p>
        </p:txBody>
      </p:sp>
      <p:sp>
        <p:nvSpPr>
          <p:cNvPr id="42" name="Flowchart: Process 41"/>
          <p:cNvSpPr/>
          <p:nvPr/>
        </p:nvSpPr>
        <p:spPr>
          <a:xfrm>
            <a:off x="8173533" y="767966"/>
            <a:ext cx="510722" cy="410308"/>
          </a:xfrm>
          <a:prstGeom prst="flowChartProcess">
            <a:avLst/>
          </a:prstGeom>
          <a:solidFill>
            <a:schemeClr val="accent1"/>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YES</a:t>
            </a:r>
            <a:endParaRPr lang="en-ZA" sz="1200" kern="1200" dirty="0">
              <a:solidFill>
                <a:schemeClr val="bg1"/>
              </a:solidFill>
              <a:latin typeface="Vodafone Rg" pitchFamily="34" charset="0"/>
              <a:ea typeface="+mn-ea"/>
              <a:cs typeface="+mn-cs"/>
            </a:endParaRPr>
          </a:p>
        </p:txBody>
      </p:sp>
      <p:sp>
        <p:nvSpPr>
          <p:cNvPr id="49" name="Flowchart: Process 48"/>
          <p:cNvSpPr/>
          <p:nvPr/>
        </p:nvSpPr>
        <p:spPr>
          <a:xfrm>
            <a:off x="6083118" y="1340834"/>
            <a:ext cx="2305136" cy="41030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Is a fix possible?</a:t>
            </a:r>
            <a:endParaRPr lang="en-ZA" sz="1200" dirty="0">
              <a:solidFill>
                <a:schemeClr val="tx1"/>
              </a:solidFill>
              <a:latin typeface="Vodafone Rg" pitchFamily="34" charset="0"/>
            </a:endParaRPr>
          </a:p>
        </p:txBody>
      </p:sp>
      <p:sp>
        <p:nvSpPr>
          <p:cNvPr id="50" name="Flowchart: Process 49"/>
          <p:cNvSpPr/>
          <p:nvPr/>
        </p:nvSpPr>
        <p:spPr>
          <a:xfrm>
            <a:off x="6083118" y="2056404"/>
            <a:ext cx="2305136" cy="410308"/>
          </a:xfrm>
          <a:prstGeom prst="flowChartProcess">
            <a:avLst/>
          </a:prstGeom>
          <a:solidFill>
            <a:schemeClr val="accent1"/>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NO, or too expensive or difficult to fix</a:t>
            </a:r>
            <a:endParaRPr lang="en-ZA" sz="1200" kern="1200" dirty="0">
              <a:solidFill>
                <a:schemeClr val="bg1"/>
              </a:solidFill>
              <a:latin typeface="Vodafone Rg" pitchFamily="34" charset="0"/>
              <a:ea typeface="+mn-ea"/>
              <a:cs typeface="+mn-cs"/>
            </a:endParaRPr>
          </a:p>
        </p:txBody>
      </p:sp>
      <p:sp>
        <p:nvSpPr>
          <p:cNvPr id="51" name="Flowchart: Process 50"/>
          <p:cNvSpPr/>
          <p:nvPr/>
        </p:nvSpPr>
        <p:spPr>
          <a:xfrm>
            <a:off x="6083118" y="2771974"/>
            <a:ext cx="2305136" cy="41030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Implement compensating controls</a:t>
            </a:r>
            <a:endParaRPr lang="en-ZA" sz="1200" dirty="0">
              <a:solidFill>
                <a:schemeClr val="tx1"/>
              </a:solidFill>
              <a:latin typeface="Vodafone Rg" pitchFamily="34" charset="0"/>
            </a:endParaRPr>
          </a:p>
        </p:txBody>
      </p:sp>
      <p:sp>
        <p:nvSpPr>
          <p:cNvPr id="52" name="Flowchart: Process 51"/>
          <p:cNvSpPr/>
          <p:nvPr/>
        </p:nvSpPr>
        <p:spPr>
          <a:xfrm>
            <a:off x="6083118" y="3487544"/>
            <a:ext cx="2305136" cy="576456"/>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Perform a risk assessment with </a:t>
            </a:r>
            <a:r>
              <a:rPr lang="en-US" sz="1200" b="1" dirty="0">
                <a:solidFill>
                  <a:schemeClr val="tx1"/>
                </a:solidFill>
                <a:latin typeface="Vodafone Rg" pitchFamily="34" charset="0"/>
              </a:rPr>
              <a:t>local market</a:t>
            </a:r>
            <a:r>
              <a:rPr lang="en-US" sz="1200" dirty="0">
                <a:solidFill>
                  <a:schemeClr val="tx1"/>
                </a:solidFill>
                <a:latin typeface="Vodafone Rg" pitchFamily="34" charset="0"/>
              </a:rPr>
              <a:t> Cyber GRC team.</a:t>
            </a:r>
          </a:p>
          <a:p>
            <a:pPr algn="ctr" defTabSz="444500">
              <a:lnSpc>
                <a:spcPct val="90000"/>
              </a:lnSpc>
              <a:spcBef>
                <a:spcPct val="0"/>
              </a:spcBef>
            </a:pPr>
            <a:r>
              <a:rPr lang="en-US" sz="1200" dirty="0">
                <a:solidFill>
                  <a:schemeClr val="tx1"/>
                </a:solidFill>
                <a:latin typeface="Vodafone Rg" pitchFamily="34" charset="0"/>
              </a:rPr>
              <a:t>Use SRA form</a:t>
            </a:r>
            <a:endParaRPr lang="en-ZA" sz="1200" dirty="0">
              <a:solidFill>
                <a:schemeClr val="tx1"/>
              </a:solidFill>
              <a:latin typeface="Vodafone Rg" pitchFamily="34" charset="0"/>
            </a:endParaRPr>
          </a:p>
        </p:txBody>
      </p:sp>
      <p:sp>
        <p:nvSpPr>
          <p:cNvPr id="53" name="Flowchart: Process 52"/>
          <p:cNvSpPr/>
          <p:nvPr/>
        </p:nvSpPr>
        <p:spPr>
          <a:xfrm>
            <a:off x="6083118" y="4369262"/>
            <a:ext cx="2305136" cy="56273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Head of Cyber signs SRA</a:t>
            </a:r>
          </a:p>
          <a:p>
            <a:pPr algn="ctr" defTabSz="444500">
              <a:lnSpc>
                <a:spcPct val="90000"/>
              </a:lnSpc>
              <a:spcBef>
                <a:spcPct val="0"/>
              </a:spcBef>
            </a:pPr>
            <a:r>
              <a:rPr lang="en-US" sz="1200" dirty="0">
                <a:solidFill>
                  <a:schemeClr val="tx1"/>
                </a:solidFill>
                <a:latin typeface="Vodafone Rg" pitchFamily="34" charset="0"/>
              </a:rPr>
              <a:t>Business Owner accepts risk (sign SRA)</a:t>
            </a:r>
            <a:endParaRPr lang="en-ZA" sz="1200" dirty="0">
              <a:solidFill>
                <a:schemeClr val="tx1"/>
              </a:solidFill>
              <a:latin typeface="Vodafone Rg" pitchFamily="34" charset="0"/>
            </a:endParaRPr>
          </a:p>
        </p:txBody>
      </p:sp>
      <p:cxnSp>
        <p:nvCxnSpPr>
          <p:cNvPr id="54" name="Straight Arrow Connector 53"/>
          <p:cNvCxnSpPr>
            <a:stCxn id="49" idx="2"/>
            <a:endCxn id="50" idx="0"/>
          </p:cNvCxnSpPr>
          <p:nvPr/>
        </p:nvCxnSpPr>
        <p:spPr>
          <a:xfrm>
            <a:off x="7235686" y="175114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2"/>
            <a:endCxn id="51" idx="0"/>
          </p:cNvCxnSpPr>
          <p:nvPr/>
        </p:nvCxnSpPr>
        <p:spPr>
          <a:xfrm>
            <a:off x="7235686" y="246671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a:endCxn id="52" idx="0"/>
          </p:cNvCxnSpPr>
          <p:nvPr/>
        </p:nvCxnSpPr>
        <p:spPr>
          <a:xfrm>
            <a:off x="7235686" y="3182282"/>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2"/>
            <a:endCxn id="53" idx="0"/>
          </p:cNvCxnSpPr>
          <p:nvPr/>
        </p:nvCxnSpPr>
        <p:spPr>
          <a:xfrm>
            <a:off x="7235686" y="4064000"/>
            <a:ext cx="0" cy="305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9" idx="1"/>
            <a:endCxn id="40" idx="3"/>
          </p:cNvCxnSpPr>
          <p:nvPr/>
        </p:nvCxnSpPr>
        <p:spPr>
          <a:xfrm flipH="1">
            <a:off x="6302557" y="973120"/>
            <a:ext cx="237356" cy="36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0" idx="1"/>
            <a:endCxn id="17" idx="3"/>
          </p:cNvCxnSpPr>
          <p:nvPr/>
        </p:nvCxnSpPr>
        <p:spPr>
          <a:xfrm flipH="1" flipV="1">
            <a:off x="5524953" y="975834"/>
            <a:ext cx="266882" cy="9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9" idx="3"/>
            <a:endCxn id="42" idx="1"/>
          </p:cNvCxnSpPr>
          <p:nvPr/>
        </p:nvCxnSpPr>
        <p:spPr>
          <a:xfrm>
            <a:off x="7931459" y="973120"/>
            <a:ext cx="24207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42" idx="3"/>
            <a:endCxn id="49" idx="3"/>
          </p:cNvCxnSpPr>
          <p:nvPr/>
        </p:nvCxnSpPr>
        <p:spPr>
          <a:xfrm flipH="1">
            <a:off x="8388254" y="973120"/>
            <a:ext cx="296001" cy="572868"/>
          </a:xfrm>
          <a:prstGeom prst="bentConnector3">
            <a:avLst>
              <a:gd name="adj1" fmla="val -772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53" idx="1"/>
            <a:endCxn id="18" idx="3"/>
          </p:cNvCxnSpPr>
          <p:nvPr/>
        </p:nvCxnSpPr>
        <p:spPr>
          <a:xfrm rot="10800000">
            <a:off x="5524954" y="4136453"/>
            <a:ext cx="558165" cy="5141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Flowchart: Decision 42"/>
          <p:cNvSpPr/>
          <p:nvPr/>
        </p:nvSpPr>
        <p:spPr>
          <a:xfrm>
            <a:off x="3374938" y="1772963"/>
            <a:ext cx="2305136" cy="688719"/>
          </a:xfrm>
          <a:prstGeom prst="flowChartDecision">
            <a:avLst/>
          </a:prstGeom>
          <a:solidFill>
            <a:schemeClr val="accent6"/>
          </a:solidFill>
          <a:ln/>
        </p:spPr>
        <p:style>
          <a:lnRef idx="2">
            <a:schemeClr val="accent6"/>
          </a:lnRef>
          <a:fillRef idx="1">
            <a:schemeClr val="lt1"/>
          </a:fillRef>
          <a:effectRef idx="0">
            <a:schemeClr val="accent6"/>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200" dirty="0">
                <a:solidFill>
                  <a:sysClr val="windowText" lastClr="000000"/>
                </a:solidFill>
                <a:latin typeface="Vodafone Rg" pitchFamily="34" charset="0"/>
              </a:rPr>
              <a:t>Low/Medium Vulnerabilities</a:t>
            </a:r>
            <a:endParaRPr lang="en-ZA" sz="1200" kern="1200" dirty="0">
              <a:solidFill>
                <a:sysClr val="windowText" lastClr="000000"/>
              </a:solidFill>
              <a:latin typeface="Vodafone Rg" pitchFamily="34" charset="0"/>
            </a:endParaRPr>
          </a:p>
        </p:txBody>
      </p:sp>
      <p:cxnSp>
        <p:nvCxnSpPr>
          <p:cNvPr id="44" name="Straight Arrow Connector 43"/>
          <p:cNvCxnSpPr>
            <a:stCxn id="43" idx="0"/>
            <a:endCxn id="17" idx="2"/>
          </p:cNvCxnSpPr>
          <p:nvPr/>
        </p:nvCxnSpPr>
        <p:spPr>
          <a:xfrm flipV="1">
            <a:off x="4527506" y="1310354"/>
            <a:ext cx="1" cy="4626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6083118" y="174822"/>
            <a:ext cx="2305136" cy="589556"/>
          </a:xfrm>
          <a:prstGeom prst="flowChartDecision">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200" b="1" kern="1200" dirty="0">
                <a:solidFill>
                  <a:schemeClr val="bg1"/>
                </a:solidFill>
                <a:latin typeface="Vodafone Rg" pitchFamily="34" charset="0"/>
                <a:ea typeface="+mn-ea"/>
                <a:cs typeface="+mn-cs"/>
              </a:rPr>
              <a:t>High Vulnerability</a:t>
            </a:r>
            <a:endParaRPr lang="en-ZA" sz="1200" b="1" kern="1200" dirty="0">
              <a:solidFill>
                <a:schemeClr val="bg1"/>
              </a:solidFill>
              <a:latin typeface="Vodafone Rg" pitchFamily="34" charset="0"/>
              <a:ea typeface="+mn-ea"/>
              <a:cs typeface="+mn-cs"/>
            </a:endParaRPr>
          </a:p>
        </p:txBody>
      </p:sp>
      <p:cxnSp>
        <p:nvCxnSpPr>
          <p:cNvPr id="41" name="Elbow Connector 40"/>
          <p:cNvCxnSpPr>
            <a:stCxn id="49" idx="1"/>
            <a:endCxn id="17" idx="2"/>
          </p:cNvCxnSpPr>
          <p:nvPr/>
        </p:nvCxnSpPr>
        <p:spPr>
          <a:xfrm rot="10800000">
            <a:off x="4527508" y="1310354"/>
            <a:ext cx="1555611" cy="2356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lowchart: Process 55"/>
          <p:cNvSpPr/>
          <p:nvPr/>
        </p:nvSpPr>
        <p:spPr>
          <a:xfrm>
            <a:off x="5409587" y="1389638"/>
            <a:ext cx="510722" cy="304040"/>
          </a:xfrm>
          <a:prstGeom prst="flowChartProcess">
            <a:avLst/>
          </a:prstGeom>
          <a:solidFill>
            <a:schemeClr val="accent2"/>
          </a:solidFill>
          <a:ln/>
        </p:spPr>
        <p:style>
          <a:lnRef idx="2">
            <a:schemeClr val="accent2"/>
          </a:lnRef>
          <a:fillRef idx="1">
            <a:schemeClr val="lt1"/>
          </a:fillRef>
          <a:effectRef idx="0">
            <a:schemeClr val="accent2"/>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bg1"/>
                </a:solidFill>
                <a:latin typeface="Vodafone Rg" pitchFamily="34" charset="0"/>
                <a:ea typeface="+mn-ea"/>
                <a:cs typeface="+mn-cs"/>
              </a:rPr>
              <a:t>YES</a:t>
            </a:r>
            <a:endParaRPr lang="en-ZA" sz="1200" kern="1200" dirty="0">
              <a:solidFill>
                <a:schemeClr val="bg1"/>
              </a:solidFill>
              <a:latin typeface="Vodafone Rg" pitchFamily="34" charset="0"/>
              <a:ea typeface="+mn-ea"/>
              <a:cs typeface="+mn-cs"/>
            </a:endParaRPr>
          </a:p>
        </p:txBody>
      </p:sp>
    </p:spTree>
    <p:extLst>
      <p:ext uri="{BB962C8B-B14F-4D97-AF65-F5344CB8AC3E}">
        <p14:creationId xmlns:p14="http://schemas.microsoft.com/office/powerpoint/2010/main" val="25793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85" y="169978"/>
            <a:ext cx="5872933" cy="351051"/>
          </a:xfrm>
        </p:spPr>
        <p:txBody>
          <a:bodyPr/>
          <a:lstStyle/>
          <a:p>
            <a:r>
              <a:rPr lang="en-GB" dirty="0"/>
              <a:t>CSAN </a:t>
            </a:r>
            <a:r>
              <a:rPr lang="en-GB" dirty="0">
                <a:solidFill>
                  <a:schemeClr val="tx1"/>
                </a:solidFill>
              </a:rPr>
              <a:t>Workflow</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17</a:t>
            </a:fld>
            <a:endParaRPr lang="en-GB" dirty="0"/>
          </a:p>
        </p:txBody>
      </p:sp>
      <p:sp>
        <p:nvSpPr>
          <p:cNvPr id="14" name="Flowchart: Process 13"/>
          <p:cNvSpPr/>
          <p:nvPr/>
        </p:nvSpPr>
        <p:spPr>
          <a:xfrm>
            <a:off x="456526" y="881709"/>
            <a:ext cx="2305136" cy="1297816"/>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b="1" dirty="0">
                <a:solidFill>
                  <a:schemeClr val="accent1"/>
                </a:solidFill>
                <a:latin typeface="Vodafone Rg" pitchFamily="34" charset="0"/>
              </a:rPr>
              <a:t>This is for </a:t>
            </a:r>
            <a:r>
              <a:rPr lang="en-US" sz="1200" b="1" u="sng" dirty="0">
                <a:solidFill>
                  <a:schemeClr val="accent1"/>
                </a:solidFill>
                <a:latin typeface="Vodafone Rg" pitchFamily="34" charset="0"/>
              </a:rPr>
              <a:t>all</a:t>
            </a:r>
            <a:r>
              <a:rPr lang="en-US" sz="1200" b="1" dirty="0">
                <a:solidFill>
                  <a:schemeClr val="accent1"/>
                </a:solidFill>
                <a:latin typeface="Vodafone Rg" pitchFamily="34" charset="0"/>
              </a:rPr>
              <a:t> CSAN vulnerability levels</a:t>
            </a:r>
          </a:p>
          <a:p>
            <a:pPr algn="ctr" defTabSz="444500">
              <a:lnSpc>
                <a:spcPct val="90000"/>
              </a:lnSpc>
              <a:spcBef>
                <a:spcPct val="0"/>
              </a:spcBef>
            </a:pPr>
            <a:endParaRPr lang="en-US" sz="1200" dirty="0">
              <a:solidFill>
                <a:schemeClr val="tx1"/>
              </a:solidFill>
              <a:latin typeface="Vodafone Rg" pitchFamily="34" charset="0"/>
            </a:endParaRPr>
          </a:p>
          <a:p>
            <a:pPr algn="ctr" defTabSz="444500">
              <a:lnSpc>
                <a:spcPct val="90000"/>
              </a:lnSpc>
              <a:spcBef>
                <a:spcPct val="0"/>
              </a:spcBef>
            </a:pPr>
            <a:r>
              <a:rPr lang="en-US" sz="1200" dirty="0">
                <a:solidFill>
                  <a:schemeClr val="tx1"/>
                </a:solidFill>
                <a:latin typeface="Vodafone Rg" pitchFamily="34" charset="0"/>
              </a:rPr>
              <a:t>Perform a risk assessment with</a:t>
            </a:r>
            <a:r>
              <a:rPr lang="en-US" sz="1200" b="1" dirty="0">
                <a:solidFill>
                  <a:schemeClr val="tx1"/>
                </a:solidFill>
                <a:latin typeface="Vodafone Rg" pitchFamily="34" charset="0"/>
              </a:rPr>
              <a:t> local market</a:t>
            </a:r>
            <a:r>
              <a:rPr lang="en-US" sz="1200" dirty="0">
                <a:solidFill>
                  <a:schemeClr val="tx1"/>
                </a:solidFill>
                <a:latin typeface="Vodafone Rg" pitchFamily="34" charset="0"/>
              </a:rPr>
              <a:t> Cyber GRC team.</a:t>
            </a:r>
          </a:p>
          <a:p>
            <a:pPr algn="ctr" defTabSz="444500">
              <a:lnSpc>
                <a:spcPct val="90000"/>
              </a:lnSpc>
              <a:spcBef>
                <a:spcPct val="0"/>
              </a:spcBef>
            </a:pPr>
            <a:r>
              <a:rPr lang="en-US" sz="1200" dirty="0">
                <a:solidFill>
                  <a:schemeClr val="tx1"/>
                </a:solidFill>
                <a:latin typeface="Vodafone Rg" pitchFamily="34" charset="0"/>
              </a:rPr>
              <a:t>Use latest SRA form available </a:t>
            </a:r>
            <a:r>
              <a:rPr lang="en-US" sz="1200" dirty="0">
                <a:solidFill>
                  <a:schemeClr val="accent1"/>
                </a:solidFill>
                <a:latin typeface="Vodafone Rg" pitchFamily="34" charset="0"/>
                <a:hlinkClick r:id="rId2"/>
              </a:rPr>
              <a:t>here</a:t>
            </a:r>
            <a:endParaRPr lang="en-ZA" sz="1200" dirty="0">
              <a:solidFill>
                <a:schemeClr val="accent1"/>
              </a:solidFill>
              <a:latin typeface="Vodafone Rg" pitchFamily="34" charset="0"/>
            </a:endParaRPr>
          </a:p>
        </p:txBody>
      </p:sp>
      <p:sp>
        <p:nvSpPr>
          <p:cNvPr id="18" name="Flowchart: Process 17"/>
          <p:cNvSpPr/>
          <p:nvPr/>
        </p:nvSpPr>
        <p:spPr>
          <a:xfrm>
            <a:off x="3499402" y="881709"/>
            <a:ext cx="2305137" cy="1297816"/>
          </a:xfrm>
          <a:prstGeom prst="flowChartProcess">
            <a:avLst/>
          </a:prstGeom>
          <a:ln w="19050"/>
        </p:spPr>
        <p:style>
          <a:lnRef idx="2">
            <a:schemeClr val="accent3"/>
          </a:lnRef>
          <a:fillRef idx="1">
            <a:schemeClr val="lt1"/>
          </a:fillRef>
          <a:effectRef idx="0">
            <a:schemeClr val="accent3"/>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kern="1200" dirty="0">
                <a:solidFill>
                  <a:schemeClr val="tx1"/>
                </a:solidFill>
                <a:latin typeface="Vodafone Rg" pitchFamily="34" charset="0"/>
                <a:ea typeface="+mn-ea"/>
                <a:cs typeface="+mn-cs"/>
              </a:rPr>
              <a:t>Submit SRA to </a:t>
            </a:r>
            <a:r>
              <a:rPr lang="en-US" sz="1200" b="1" kern="1200" dirty="0">
                <a:solidFill>
                  <a:schemeClr val="tx1"/>
                </a:solidFill>
                <a:latin typeface="Vodafone Rg" pitchFamily="34" charset="0"/>
                <a:ea typeface="+mn-ea"/>
                <a:cs typeface="+mn-cs"/>
              </a:rPr>
              <a:t>Vodacom Group Cyber GRC</a:t>
            </a:r>
            <a:r>
              <a:rPr lang="en-US" sz="1200" kern="1200" dirty="0">
                <a:solidFill>
                  <a:schemeClr val="tx1"/>
                </a:solidFill>
                <a:latin typeface="Vodafone Rg" pitchFamily="34" charset="0"/>
                <a:ea typeface="+mn-ea"/>
                <a:cs typeface="+mn-cs"/>
              </a:rPr>
              <a:t> for validation of risk and content.</a:t>
            </a:r>
          </a:p>
          <a:p>
            <a:pPr algn="ctr" defTabSz="444500">
              <a:lnSpc>
                <a:spcPct val="90000"/>
              </a:lnSpc>
              <a:spcBef>
                <a:spcPct val="0"/>
              </a:spcBef>
            </a:pPr>
            <a:endParaRPr lang="en-US" sz="1200" dirty="0">
              <a:solidFill>
                <a:schemeClr val="tx1"/>
              </a:solidFill>
              <a:latin typeface="Vodafone Rg" pitchFamily="34" charset="0"/>
            </a:endParaRPr>
          </a:p>
          <a:p>
            <a:pPr algn="ctr" defTabSz="444500">
              <a:lnSpc>
                <a:spcPct val="90000"/>
              </a:lnSpc>
              <a:spcBef>
                <a:spcPct val="0"/>
              </a:spcBef>
            </a:pPr>
            <a:r>
              <a:rPr lang="en-US" sz="1200" b="1" dirty="0">
                <a:solidFill>
                  <a:schemeClr val="accent1"/>
                </a:solidFill>
                <a:latin typeface="Vodafone Rg" pitchFamily="34" charset="0"/>
              </a:rPr>
              <a:t>This is for all risk levels (low, medium and high)</a:t>
            </a:r>
            <a:endParaRPr lang="en-ZA" sz="1200" b="1" dirty="0">
              <a:solidFill>
                <a:schemeClr val="accent1"/>
              </a:solidFill>
              <a:latin typeface="Vodafone Rg" pitchFamily="34" charset="0"/>
            </a:endParaRPr>
          </a:p>
        </p:txBody>
      </p:sp>
      <p:sp>
        <p:nvSpPr>
          <p:cNvPr id="53" name="Flowchart: Process 52"/>
          <p:cNvSpPr/>
          <p:nvPr/>
        </p:nvSpPr>
        <p:spPr>
          <a:xfrm>
            <a:off x="6609277" y="2075570"/>
            <a:ext cx="1994891" cy="2443964"/>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marL="171450" indent="-171450" defTabSz="444500">
              <a:lnSpc>
                <a:spcPct val="90000"/>
              </a:lnSpc>
              <a:spcBef>
                <a:spcPct val="0"/>
              </a:spcBef>
              <a:buFont typeface="Arial" panose="020B0604020202020204" pitchFamily="34" charset="0"/>
              <a:buChar char="•"/>
            </a:pPr>
            <a:r>
              <a:rPr lang="en-US" sz="1200" dirty="0">
                <a:solidFill>
                  <a:schemeClr val="tx1"/>
                </a:solidFill>
                <a:latin typeface="Vodafone Rg" pitchFamily="34" charset="0"/>
              </a:rPr>
              <a:t>Head of </a:t>
            </a:r>
            <a:r>
              <a:rPr lang="en-US" sz="1200" b="1" dirty="0">
                <a:solidFill>
                  <a:schemeClr val="tx1"/>
                </a:solidFill>
                <a:latin typeface="Vodafone Rg" pitchFamily="34" charset="0"/>
              </a:rPr>
              <a:t>LM</a:t>
            </a:r>
            <a:r>
              <a:rPr lang="en-US" sz="1200" dirty="0">
                <a:solidFill>
                  <a:schemeClr val="tx1"/>
                </a:solidFill>
                <a:latin typeface="Vodafone Rg" pitchFamily="34" charset="0"/>
              </a:rPr>
              <a:t> Cyber Security acknowledges SRA (signs)</a:t>
            </a:r>
          </a:p>
          <a:p>
            <a:pPr marL="171450" indent="-171450" defTabSz="444500">
              <a:lnSpc>
                <a:spcPct val="90000"/>
              </a:lnSpc>
              <a:spcBef>
                <a:spcPct val="0"/>
              </a:spcBef>
              <a:buFont typeface="Arial" panose="020B0604020202020204" pitchFamily="34" charset="0"/>
              <a:buChar char="•"/>
            </a:pPr>
            <a:r>
              <a:rPr lang="en-US" sz="1200" b="1" dirty="0">
                <a:solidFill>
                  <a:schemeClr val="tx1"/>
                </a:solidFill>
                <a:latin typeface="Vodafone Rg" pitchFamily="34" charset="0"/>
              </a:rPr>
              <a:t>LM</a:t>
            </a:r>
            <a:r>
              <a:rPr lang="en-US" sz="1200" dirty="0">
                <a:solidFill>
                  <a:schemeClr val="tx1"/>
                </a:solidFill>
                <a:latin typeface="Vodafone Rg" pitchFamily="34" charset="0"/>
              </a:rPr>
              <a:t> Business Owner accepts risk (sign SRA)</a:t>
            </a:r>
          </a:p>
          <a:p>
            <a:pPr marL="171450" indent="-171450" defTabSz="444500">
              <a:lnSpc>
                <a:spcPct val="90000"/>
              </a:lnSpc>
              <a:spcBef>
                <a:spcPct val="0"/>
              </a:spcBef>
              <a:buFont typeface="Arial" panose="020B0604020202020204" pitchFamily="34" charset="0"/>
              <a:buChar char="•"/>
            </a:pPr>
            <a:endParaRPr lang="en-US" sz="1200" dirty="0">
              <a:solidFill>
                <a:schemeClr val="tx1"/>
              </a:solidFill>
              <a:latin typeface="Vodafone Rg" pitchFamily="34" charset="0"/>
            </a:endParaRPr>
          </a:p>
          <a:p>
            <a:pPr algn="ctr" defTabSz="444500">
              <a:lnSpc>
                <a:spcPct val="90000"/>
              </a:lnSpc>
              <a:spcBef>
                <a:spcPct val="0"/>
              </a:spcBef>
            </a:pPr>
            <a:r>
              <a:rPr lang="en-US" sz="1200" dirty="0">
                <a:solidFill>
                  <a:schemeClr val="tx1"/>
                </a:solidFill>
                <a:latin typeface="Vodafone Rg" pitchFamily="34" charset="0"/>
              </a:rPr>
              <a:t>As well as:</a:t>
            </a:r>
          </a:p>
          <a:p>
            <a:r>
              <a:rPr lang="en-ZA" sz="1200" dirty="0"/>
              <a:t>If risk is rated as:</a:t>
            </a:r>
          </a:p>
          <a:p>
            <a:pPr marL="171450" indent="-171450">
              <a:buFont typeface="Arial" panose="020B0604020202020204" pitchFamily="34" charset="0"/>
              <a:buChar char="•"/>
            </a:pPr>
            <a:r>
              <a:rPr lang="en-ZA" sz="1200" b="1" dirty="0"/>
              <a:t>Low</a:t>
            </a:r>
            <a:r>
              <a:rPr lang="en-ZA" sz="1200" dirty="0"/>
              <a:t>: F-band acceptance</a:t>
            </a:r>
          </a:p>
          <a:p>
            <a:pPr marL="171450" indent="-171450">
              <a:buFont typeface="Arial" panose="020B0604020202020204" pitchFamily="34" charset="0"/>
              <a:buChar char="•"/>
            </a:pPr>
            <a:r>
              <a:rPr lang="en-ZA" sz="1200" b="1" dirty="0"/>
              <a:t>Medium</a:t>
            </a:r>
            <a:r>
              <a:rPr lang="en-ZA" sz="1200" dirty="0"/>
              <a:t>: E-band acceptance</a:t>
            </a:r>
          </a:p>
          <a:p>
            <a:pPr marL="171450" indent="-171450">
              <a:buFont typeface="Arial" panose="020B0604020202020204" pitchFamily="34" charset="0"/>
              <a:buChar char="•"/>
            </a:pPr>
            <a:r>
              <a:rPr lang="en-ZA" sz="1200" b="1" dirty="0"/>
              <a:t>High</a:t>
            </a:r>
            <a:r>
              <a:rPr lang="en-ZA" sz="1200" dirty="0"/>
              <a:t>: Director acceptance (CEO)</a:t>
            </a:r>
          </a:p>
        </p:txBody>
      </p:sp>
      <p:cxnSp>
        <p:nvCxnSpPr>
          <p:cNvPr id="84" name="Elbow Connector 83"/>
          <p:cNvCxnSpPr>
            <a:cxnSpLocks/>
            <a:stCxn id="18" idx="3"/>
            <a:endCxn id="53" idx="0"/>
          </p:cNvCxnSpPr>
          <p:nvPr/>
        </p:nvCxnSpPr>
        <p:spPr>
          <a:xfrm>
            <a:off x="5804539" y="1530617"/>
            <a:ext cx="1802184" cy="54495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Flowchart: Process 63">
            <a:extLst>
              <a:ext uri="{FF2B5EF4-FFF2-40B4-BE49-F238E27FC236}">
                <a16:creationId xmlns:a16="http://schemas.microsoft.com/office/drawing/2014/main" id="{8C2F2953-0883-4247-95C6-FFD445BE0D4A}"/>
              </a:ext>
            </a:extLst>
          </p:cNvPr>
          <p:cNvSpPr/>
          <p:nvPr/>
        </p:nvSpPr>
        <p:spPr>
          <a:xfrm>
            <a:off x="3499402" y="2682606"/>
            <a:ext cx="2305136" cy="813628"/>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dirty="0">
                <a:solidFill>
                  <a:schemeClr val="tx1"/>
                </a:solidFill>
                <a:latin typeface="Vodafone Rg" pitchFamily="34" charset="0"/>
              </a:rPr>
              <a:t>Provide </a:t>
            </a:r>
            <a:r>
              <a:rPr lang="en-US" sz="1200" u="sng" dirty="0">
                <a:solidFill>
                  <a:schemeClr val="tx1"/>
                </a:solidFill>
                <a:latin typeface="Vodafone Rg" pitchFamily="34" charset="0"/>
              </a:rPr>
              <a:t>signed</a:t>
            </a:r>
            <a:r>
              <a:rPr lang="en-US" sz="1200" dirty="0">
                <a:solidFill>
                  <a:schemeClr val="tx1"/>
                </a:solidFill>
                <a:latin typeface="Vodafone Rg" pitchFamily="34" charset="0"/>
              </a:rPr>
              <a:t> SRA to </a:t>
            </a:r>
            <a:r>
              <a:rPr lang="en-US" sz="1200" b="1" dirty="0">
                <a:solidFill>
                  <a:schemeClr val="tx1"/>
                </a:solidFill>
                <a:latin typeface="Vodafone Rg" pitchFamily="34" charset="0"/>
              </a:rPr>
              <a:t>Vodacom</a:t>
            </a:r>
            <a:r>
              <a:rPr lang="en-US" sz="1200" dirty="0">
                <a:solidFill>
                  <a:schemeClr val="tx1"/>
                </a:solidFill>
                <a:latin typeface="Vodafone Rg" pitchFamily="34" charset="0"/>
              </a:rPr>
              <a:t> </a:t>
            </a:r>
            <a:r>
              <a:rPr lang="en-US" sz="1200" b="1" dirty="0">
                <a:solidFill>
                  <a:schemeClr val="tx1"/>
                </a:solidFill>
                <a:latin typeface="Vodafone Rg" pitchFamily="34" charset="0"/>
              </a:rPr>
              <a:t>Group Cyber GRC </a:t>
            </a:r>
            <a:r>
              <a:rPr lang="en-US" sz="1200" dirty="0">
                <a:solidFill>
                  <a:schemeClr val="tx1"/>
                </a:solidFill>
                <a:latin typeface="Vodafone Rg" pitchFamily="34" charset="0"/>
              </a:rPr>
              <a:t>for submission to Vodafone Group Cyber GRC</a:t>
            </a:r>
            <a:endParaRPr lang="en-ZA" sz="1200" dirty="0">
              <a:solidFill>
                <a:schemeClr val="tx1"/>
              </a:solidFill>
              <a:latin typeface="Vodafone Rg" pitchFamily="34" charset="0"/>
            </a:endParaRPr>
          </a:p>
        </p:txBody>
      </p:sp>
      <p:sp>
        <p:nvSpPr>
          <p:cNvPr id="68" name="Flowchart: Process 67">
            <a:extLst>
              <a:ext uri="{FF2B5EF4-FFF2-40B4-BE49-F238E27FC236}">
                <a16:creationId xmlns:a16="http://schemas.microsoft.com/office/drawing/2014/main" id="{1FD247A5-F063-4C3E-8404-F20FF973CE2D}"/>
              </a:ext>
            </a:extLst>
          </p:cNvPr>
          <p:cNvSpPr/>
          <p:nvPr/>
        </p:nvSpPr>
        <p:spPr>
          <a:xfrm>
            <a:off x="456526" y="2682608"/>
            <a:ext cx="2305136" cy="813626"/>
          </a:xfrm>
          <a:prstGeom prst="flowChartProcess">
            <a:avLst/>
          </a:prstGeom>
          <a:ln w="19050"/>
        </p:spPr>
        <p:style>
          <a:lnRef idx="2">
            <a:schemeClr val="dk1"/>
          </a:lnRef>
          <a:fillRef idx="1">
            <a:schemeClr val="lt1"/>
          </a:fillRef>
          <a:effectRef idx="0">
            <a:schemeClr val="dk1"/>
          </a:effectRef>
          <a:fontRef idx="minor">
            <a:schemeClr val="dk1"/>
          </a:fontRef>
        </p:style>
        <p:txBody>
          <a:bodyPr spcFirstLastPara="0" vert="horz" wrap="square" lIns="36000" tIns="6350" rIns="36000" bIns="6350" numCol="1" spcCol="1270" rtlCol="0" anchor="ctr" anchorCtr="0">
            <a:noAutofit/>
          </a:bodyPr>
          <a:lstStyle/>
          <a:p>
            <a:pPr algn="ctr" defTabSz="444500">
              <a:lnSpc>
                <a:spcPct val="90000"/>
              </a:lnSpc>
              <a:spcBef>
                <a:spcPct val="0"/>
              </a:spcBef>
            </a:pPr>
            <a:r>
              <a:rPr lang="en-US" sz="1200" b="1" dirty="0">
                <a:solidFill>
                  <a:schemeClr val="tx1"/>
                </a:solidFill>
                <a:latin typeface="Vodafone Rg" pitchFamily="34" charset="0"/>
              </a:rPr>
              <a:t>Vodafone</a:t>
            </a:r>
            <a:r>
              <a:rPr lang="en-US" sz="1200" dirty="0">
                <a:solidFill>
                  <a:schemeClr val="tx1"/>
                </a:solidFill>
                <a:latin typeface="Vodafone Rg" pitchFamily="34" charset="0"/>
              </a:rPr>
              <a:t> Group Cyber GRC confirms receipt of SRA and agreement on risk level.</a:t>
            </a:r>
            <a:endParaRPr lang="en-ZA" sz="1200" dirty="0">
              <a:solidFill>
                <a:schemeClr val="tx1"/>
              </a:solidFill>
              <a:latin typeface="Vodafone Rg" pitchFamily="34" charset="0"/>
            </a:endParaRPr>
          </a:p>
        </p:txBody>
      </p:sp>
      <p:cxnSp>
        <p:nvCxnSpPr>
          <p:cNvPr id="69" name="Elbow Connector 83">
            <a:extLst>
              <a:ext uri="{FF2B5EF4-FFF2-40B4-BE49-F238E27FC236}">
                <a16:creationId xmlns:a16="http://schemas.microsoft.com/office/drawing/2014/main" id="{8245D8BC-BB17-46E2-95F9-A8C7059DDF63}"/>
              </a:ext>
            </a:extLst>
          </p:cNvPr>
          <p:cNvCxnSpPr>
            <a:cxnSpLocks/>
            <a:stCxn id="64" idx="1"/>
            <a:endCxn id="68" idx="3"/>
          </p:cNvCxnSpPr>
          <p:nvPr/>
        </p:nvCxnSpPr>
        <p:spPr>
          <a:xfrm rot="10800000" flipV="1">
            <a:off x="2761662" y="3089419"/>
            <a:ext cx="737740"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9E906C-DC61-412C-9128-7A298679CC18}"/>
              </a:ext>
            </a:extLst>
          </p:cNvPr>
          <p:cNvCxnSpPr>
            <a:stCxn id="14" idx="3"/>
            <a:endCxn id="18" idx="1"/>
          </p:cNvCxnSpPr>
          <p:nvPr/>
        </p:nvCxnSpPr>
        <p:spPr>
          <a:xfrm>
            <a:off x="2761662" y="1530617"/>
            <a:ext cx="73774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Elbow Connector 83">
            <a:extLst>
              <a:ext uri="{FF2B5EF4-FFF2-40B4-BE49-F238E27FC236}">
                <a16:creationId xmlns:a16="http://schemas.microsoft.com/office/drawing/2014/main" id="{8245D8BC-BB17-46E2-95F9-A8C7059DDF63}"/>
              </a:ext>
            </a:extLst>
          </p:cNvPr>
          <p:cNvCxnSpPr>
            <a:cxnSpLocks/>
          </p:cNvCxnSpPr>
          <p:nvPr/>
        </p:nvCxnSpPr>
        <p:spPr>
          <a:xfrm rot="10800000" flipV="1">
            <a:off x="5804540" y="3085156"/>
            <a:ext cx="804737"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4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p:txBody>
          <a:bodyPr/>
          <a:lstStyle/>
          <a:p>
            <a:fld id="{AD47607F-D0CB-4AC6-9566-046428C59115}" type="datetime3">
              <a:rPr lang="en-US" smtClean="0">
                <a:solidFill>
                  <a:schemeClr val="bg1"/>
                </a:solidFill>
              </a:rPr>
              <a:t>17 February 2022</a:t>
            </a:fld>
            <a:endParaRPr lang="en-GB" dirty="0">
              <a:solidFill>
                <a:schemeClr val="bg1"/>
              </a:solidFill>
            </a:endParaRPr>
          </a:p>
        </p:txBody>
      </p:sp>
      <p:sp>
        <p:nvSpPr>
          <p:cNvPr id="5" name="Slide Number Placeholder 4"/>
          <p:cNvSpPr>
            <a:spLocks noGrp="1"/>
          </p:cNvSpPr>
          <p:nvPr>
            <p:ph type="sldNum" sz="quarter" idx="12"/>
          </p:nvPr>
        </p:nvSpPr>
        <p:spPr/>
        <p:txBody>
          <a:bodyPr/>
          <a:lstStyle/>
          <a:p>
            <a:fld id="{72A83A2B-3358-44F8-83A0-4598795D8FB5}" type="slidenum">
              <a:rPr lang="en-GB" smtClean="0">
                <a:solidFill>
                  <a:schemeClr val="bg1"/>
                </a:solidFill>
              </a:rPr>
              <a:pPr/>
              <a:t>18</a:t>
            </a:fld>
            <a:endParaRPr lang="en-GB" dirty="0">
              <a:solidFill>
                <a:schemeClr val="bg1"/>
              </a:solidFill>
            </a:endParaRPr>
          </a:p>
        </p:txBody>
      </p:sp>
      <p:cxnSp>
        <p:nvCxnSpPr>
          <p:cNvPr id="21" name="Straight Connector 20"/>
          <p:cNvCxnSpPr/>
          <p:nvPr/>
        </p:nvCxnSpPr>
        <p:spPr>
          <a:xfrm>
            <a:off x="272110" y="1287887"/>
            <a:ext cx="56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3"/>
          <p:cNvSpPr txBox="1">
            <a:spLocks/>
          </p:cNvSpPr>
          <p:nvPr/>
        </p:nvSpPr>
        <p:spPr>
          <a:xfrm>
            <a:off x="247834" y="587184"/>
            <a:ext cx="8357686" cy="25725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3049588" algn="l"/>
              </a:tabLst>
              <a:defRPr sz="3200" b="1" kern="1200">
                <a:solidFill>
                  <a:schemeClr val="bg1"/>
                </a:solidFill>
                <a:latin typeface="Vodafone Rg" pitchFamily="34" charset="0"/>
                <a:ea typeface="+mj-ea"/>
                <a:cs typeface="+mj-cs"/>
              </a:defRPr>
            </a:lvl1pPr>
          </a:lstStyle>
          <a:p>
            <a:r>
              <a:rPr lang="en-GB" sz="4000" dirty="0">
                <a:latin typeface="+mn-lt"/>
              </a:rPr>
              <a:t>Vodacom Group Cyber Security</a:t>
            </a:r>
          </a:p>
          <a:p>
            <a:endParaRPr lang="en-GB" sz="4000" dirty="0">
              <a:latin typeface="+mn-lt"/>
            </a:endParaRPr>
          </a:p>
          <a:p>
            <a:r>
              <a:rPr lang="en-GB" dirty="0">
                <a:latin typeface="+mn-lt"/>
              </a:rPr>
              <a:t>Process for IT/Technology Teams to follow for EOL Dispensations</a:t>
            </a:r>
          </a:p>
        </p:txBody>
      </p:sp>
      <p:pic>
        <p:nvPicPr>
          <p:cNvPr id="23" name="Picture 22"/>
          <p:cNvPicPr>
            <a:picLocks noChangeAspect="1"/>
          </p:cNvPicPr>
          <p:nvPr/>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6999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End-of-Life / End-of-Support Process</a:t>
            </a:r>
            <a:endParaRPr lang="en-GB" dirty="0">
              <a:solidFill>
                <a:schemeClr val="tx1"/>
              </a:solidFill>
            </a:endParaRP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19</a:t>
            </a:fld>
            <a:endParaRPr lang="en-GB" dirty="0"/>
          </a:p>
        </p:txBody>
      </p:sp>
      <p:sp>
        <p:nvSpPr>
          <p:cNvPr id="6" name="Content Placeholder 5"/>
          <p:cNvSpPr txBox="1">
            <a:spLocks/>
          </p:cNvSpPr>
          <p:nvPr/>
        </p:nvSpPr>
        <p:spPr>
          <a:xfrm>
            <a:off x="365760" y="725872"/>
            <a:ext cx="8454240" cy="4036864"/>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1400" dirty="0"/>
              <a:t>EOL is </a:t>
            </a:r>
            <a:r>
              <a:rPr lang="en-US" sz="1400" u="sng" dirty="0"/>
              <a:t>not</a:t>
            </a:r>
            <a:r>
              <a:rPr lang="en-US" sz="1400" dirty="0"/>
              <a:t> a Cyber Security responsibility or breach of a Cyber policy.  It is a Technology/Network Lifecycle Management policy breach, and as such, EOL dispensations need to be registered with Enterprise Risk by the relevant Technology/Networks team.</a:t>
            </a:r>
          </a:p>
          <a:p>
            <a:pPr>
              <a:spcAft>
                <a:spcPts val="1200"/>
              </a:spcAft>
            </a:pPr>
            <a:r>
              <a:rPr lang="en-US" sz="1400" dirty="0"/>
              <a:t>Only once the above has been done will a Cyber dispensation be considered for the related vulnerabilities, inability to patch or remediate non-secure protocols.  These vulnerabilities </a:t>
            </a:r>
            <a:r>
              <a:rPr lang="en-US" sz="1400" u="sng" dirty="0"/>
              <a:t>need to remain open </a:t>
            </a:r>
            <a:r>
              <a:rPr lang="en-US" sz="1400" dirty="0"/>
              <a:t>until a EOL risk has been logged with Enterprise Risk.</a:t>
            </a:r>
          </a:p>
          <a:p>
            <a:pPr>
              <a:spcAft>
                <a:spcPts val="1200"/>
              </a:spcAft>
            </a:pPr>
            <a:r>
              <a:rPr lang="en-US" sz="1400" dirty="0"/>
              <a:t>This was formally communicated by the Chief Risk and Compliance Officer and approved by the Group CIO and Group ME Cyber Security.</a:t>
            </a:r>
          </a:p>
        </p:txBody>
      </p:sp>
      <p:pic>
        <p:nvPicPr>
          <p:cNvPr id="4" name="Picture 3"/>
          <p:cNvPicPr>
            <a:picLocks noChangeAspect="1"/>
          </p:cNvPicPr>
          <p:nvPr/>
        </p:nvPicPr>
        <p:blipFill>
          <a:blip r:embed="rId2"/>
          <a:stretch>
            <a:fillRect/>
          </a:stretch>
        </p:blipFill>
        <p:spPr>
          <a:xfrm>
            <a:off x="1610426" y="2719484"/>
            <a:ext cx="5509737" cy="2248095"/>
          </a:xfrm>
          <a:prstGeom prst="rect">
            <a:avLst/>
          </a:prstGeom>
        </p:spPr>
      </p:pic>
    </p:spTree>
    <p:extLst>
      <p:ext uri="{BB962C8B-B14F-4D97-AF65-F5344CB8AC3E}">
        <p14:creationId xmlns:p14="http://schemas.microsoft.com/office/powerpoint/2010/main" val="364304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9050"/>
            <a:ext cx="9134475" cy="5162550"/>
          </a:xfrm>
          <a:prstGeom prst="rect">
            <a:avLst/>
          </a:prstGeom>
        </p:spPr>
      </p:pic>
      <p:sp>
        <p:nvSpPr>
          <p:cNvPr id="2" name="Title 1"/>
          <p:cNvSpPr>
            <a:spLocks noGrp="1"/>
          </p:cNvSpPr>
          <p:nvPr>
            <p:ph type="title"/>
          </p:nvPr>
        </p:nvSpPr>
        <p:spPr/>
        <p:txBody>
          <a:bodyPr/>
          <a:lstStyle/>
          <a:p>
            <a:r>
              <a:rPr lang="en-GB" dirty="0"/>
              <a:t>Introduction</a:t>
            </a:r>
          </a:p>
        </p:txBody>
      </p:sp>
      <p:sp>
        <p:nvSpPr>
          <p:cNvPr id="4" name="Footer Placeholder 3"/>
          <p:cNvSpPr>
            <a:spLocks noGrp="1"/>
          </p:cNvSpPr>
          <p:nvPr>
            <p:ph type="ftr" sz="quarter" idx="11"/>
          </p:nvPr>
        </p:nvSpPr>
        <p:spPr/>
        <p:txBody>
          <a:bodyPr/>
          <a:lstStyle/>
          <a:p>
            <a:r>
              <a:rPr lang="en-GB" dirty="0"/>
              <a:t>C2 - General</a:t>
            </a:r>
          </a:p>
        </p:txBody>
      </p:sp>
      <p:sp>
        <p:nvSpPr>
          <p:cNvPr id="5" name="Slide Number Placeholder 4"/>
          <p:cNvSpPr>
            <a:spLocks noGrp="1"/>
          </p:cNvSpPr>
          <p:nvPr>
            <p:ph type="sldNum" sz="quarter" idx="12"/>
          </p:nvPr>
        </p:nvSpPr>
        <p:spPr/>
        <p:txBody>
          <a:bodyPr/>
          <a:lstStyle/>
          <a:p>
            <a:fld id="{72A83A2B-3358-44F8-83A0-4598795D8FB5}" type="slidenum">
              <a:rPr lang="en-GB" smtClean="0"/>
              <a:pPr/>
              <a:t>2</a:t>
            </a:fld>
            <a:endParaRPr lang="en-GB" dirty="0"/>
          </a:p>
        </p:txBody>
      </p:sp>
      <p:sp>
        <p:nvSpPr>
          <p:cNvPr id="6" name="Content Placeholder 5"/>
          <p:cNvSpPr>
            <a:spLocks noGrp="1"/>
          </p:cNvSpPr>
          <p:nvPr>
            <p:ph sz="quarter" idx="13"/>
          </p:nvPr>
        </p:nvSpPr>
        <p:spPr>
          <a:xfrm>
            <a:off x="250824" y="873457"/>
            <a:ext cx="8590776" cy="3673784"/>
          </a:xfrm>
        </p:spPr>
        <p:txBody>
          <a:bodyPr/>
          <a:lstStyle/>
          <a:p>
            <a:r>
              <a:rPr lang="en-US" sz="1400" dirty="0"/>
              <a:t>The aim of this document is to clarify the requirements and process for </a:t>
            </a:r>
            <a:r>
              <a:rPr lang="en-US" sz="1400" b="1" dirty="0"/>
              <a:t>Vodacom</a:t>
            </a:r>
            <a:r>
              <a:rPr lang="en-US" sz="1400" dirty="0"/>
              <a:t> Group markets for Technology Security:</a:t>
            </a:r>
          </a:p>
          <a:p>
            <a:pPr lvl="1"/>
            <a:r>
              <a:rPr lang="en-US" sz="1200" b="1" dirty="0"/>
              <a:t>Vodacom Policy Dispensations (PD)</a:t>
            </a:r>
          </a:p>
          <a:p>
            <a:pPr lvl="1"/>
            <a:r>
              <a:rPr lang="en-US" sz="1200" b="1" dirty="0"/>
              <a:t>Vodafone Security Risk Approval (SRA)</a:t>
            </a:r>
          </a:p>
          <a:p>
            <a:endParaRPr lang="en-US" sz="1400" dirty="0"/>
          </a:p>
          <a:p>
            <a:r>
              <a:rPr lang="en-US" sz="1400" dirty="0"/>
              <a:t>This document is an abbreviated version of the Vodafone Cyber GRC documents, and </a:t>
            </a:r>
            <a:r>
              <a:rPr lang="en-US" sz="1400" b="1" dirty="0"/>
              <a:t>the processes are specific to Vodacom markets</a:t>
            </a:r>
            <a:r>
              <a:rPr lang="en-US" sz="1400" dirty="0"/>
              <a:t>.</a:t>
            </a:r>
          </a:p>
          <a:p>
            <a:r>
              <a:rPr lang="en-US" sz="1400" dirty="0"/>
              <a:t>These processes are identical to the VF Group GRC processes, except for one additional step prior to VF Security Risk Approval (SRA) submissions, and the incorporation of Policy Dispensation (PD) processes for managing Vodacom local market Cyber risk.</a:t>
            </a:r>
            <a:endParaRPr lang="en-GB" sz="1400" b="1" dirty="0"/>
          </a:p>
          <a:p>
            <a:r>
              <a:rPr lang="en-GB" sz="1400" dirty="0"/>
              <a:t>Clarification of the updated VF Group Risk Management Framework is provided on slide 4.</a:t>
            </a:r>
          </a:p>
          <a:p>
            <a:r>
              <a:rPr lang="en-GB" sz="1400" dirty="0"/>
              <a:t>All related Vodafone Cyber Risk Management documentation can be accessed here:</a:t>
            </a:r>
          </a:p>
          <a:p>
            <a:pPr marL="209550" lvl="1" indent="0">
              <a:buNone/>
            </a:pPr>
            <a:r>
              <a:rPr lang="en-GB" dirty="0">
                <a:hlinkClick r:id="rId3"/>
              </a:rPr>
              <a:t>https://vodafone.sharepoint.com/sites/groupsecuritypolicies/Pages/Policy-Details.aspx?Policy=Security%20Risk%20Framework</a:t>
            </a:r>
            <a:endParaRPr lang="en-GB" dirty="0"/>
          </a:p>
          <a:p>
            <a:pPr marL="0" indent="0">
              <a:buNone/>
            </a:pPr>
            <a:endParaRPr lang="en-GB" sz="1400" dirty="0"/>
          </a:p>
        </p:txBody>
      </p:sp>
      <p:sp>
        <p:nvSpPr>
          <p:cNvPr id="9" name="Date Placeholder 2"/>
          <p:cNvSpPr>
            <a:spLocks noGrp="1"/>
          </p:cNvSpPr>
          <p:nvPr>
            <p:ph type="dt" sz="half" idx="10"/>
          </p:nvPr>
        </p:nvSpPr>
        <p:spPr>
          <a:xfrm>
            <a:off x="6501599" y="4712099"/>
            <a:ext cx="1769275" cy="238889"/>
          </a:xfrm>
        </p:spPr>
        <p:txBody>
          <a:bodyPr/>
          <a:lstStyle/>
          <a:p>
            <a:pPr algn="r"/>
            <a:fld id="{61B3B5D2-5F73-4095-B805-384B977FC17B}" type="datetime3">
              <a:rPr lang="en-US" smtClean="0"/>
              <a:pPr algn="r"/>
              <a:t>17 February 2022</a:t>
            </a:fld>
            <a:endParaRPr lang="en-GB" dirty="0"/>
          </a:p>
        </p:txBody>
      </p:sp>
      <p:pic>
        <p:nvPicPr>
          <p:cNvPr id="13" name="Picture 12"/>
          <p:cNvPicPr>
            <a:picLocks noChangeAspect="1"/>
          </p:cNvPicPr>
          <p:nvPr/>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14652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p:txBody>
          <a:bodyPr/>
          <a:lstStyle/>
          <a:p>
            <a:fld id="{AD47607F-D0CB-4AC6-9566-046428C59115}" type="datetime3">
              <a:rPr lang="en-US" smtClean="0">
                <a:solidFill>
                  <a:schemeClr val="bg1"/>
                </a:solidFill>
              </a:rPr>
              <a:t>17 February 2022</a:t>
            </a:fld>
            <a:endParaRPr lang="en-GB" dirty="0">
              <a:solidFill>
                <a:schemeClr val="bg1"/>
              </a:solidFill>
            </a:endParaRPr>
          </a:p>
        </p:txBody>
      </p:sp>
      <p:sp>
        <p:nvSpPr>
          <p:cNvPr id="5" name="Slide Number Placeholder 4"/>
          <p:cNvSpPr>
            <a:spLocks noGrp="1"/>
          </p:cNvSpPr>
          <p:nvPr>
            <p:ph type="sldNum" sz="quarter" idx="12"/>
          </p:nvPr>
        </p:nvSpPr>
        <p:spPr/>
        <p:txBody>
          <a:bodyPr/>
          <a:lstStyle/>
          <a:p>
            <a:fld id="{72A83A2B-3358-44F8-83A0-4598795D8FB5}" type="slidenum">
              <a:rPr lang="en-GB" smtClean="0">
                <a:solidFill>
                  <a:schemeClr val="bg1"/>
                </a:solidFill>
              </a:rPr>
              <a:pPr/>
              <a:t>20</a:t>
            </a:fld>
            <a:endParaRPr lang="en-GB" dirty="0">
              <a:solidFill>
                <a:schemeClr val="bg1"/>
              </a:solidFill>
            </a:endParaRPr>
          </a:p>
        </p:txBody>
      </p:sp>
      <p:cxnSp>
        <p:nvCxnSpPr>
          <p:cNvPr id="21" name="Straight Connector 20"/>
          <p:cNvCxnSpPr/>
          <p:nvPr/>
        </p:nvCxnSpPr>
        <p:spPr>
          <a:xfrm>
            <a:off x="272110" y="1287887"/>
            <a:ext cx="56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3"/>
          <p:cNvSpPr txBox="1">
            <a:spLocks/>
          </p:cNvSpPr>
          <p:nvPr/>
        </p:nvSpPr>
        <p:spPr>
          <a:xfrm>
            <a:off x="247834" y="587184"/>
            <a:ext cx="8357686" cy="25725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3049588" algn="l"/>
              </a:tabLst>
              <a:defRPr sz="3200" b="1" kern="1200">
                <a:solidFill>
                  <a:schemeClr val="bg1"/>
                </a:solidFill>
                <a:latin typeface="Vodafone Rg" pitchFamily="34" charset="0"/>
                <a:ea typeface="+mj-ea"/>
                <a:cs typeface="+mj-cs"/>
              </a:defRPr>
            </a:lvl1pPr>
          </a:lstStyle>
          <a:p>
            <a:r>
              <a:rPr lang="en-GB" sz="4000" dirty="0">
                <a:latin typeface="+mn-lt"/>
              </a:rPr>
              <a:t>Vodacom Group Cyber Security</a:t>
            </a:r>
          </a:p>
          <a:p>
            <a:endParaRPr lang="en-GB" sz="4000" dirty="0">
              <a:latin typeface="+mn-lt"/>
            </a:endParaRPr>
          </a:p>
          <a:p>
            <a:r>
              <a:rPr lang="en-GB" dirty="0">
                <a:latin typeface="+mn-lt"/>
              </a:rPr>
              <a:t>GRC and CSAN Contact List</a:t>
            </a:r>
          </a:p>
        </p:txBody>
      </p:sp>
      <p:pic>
        <p:nvPicPr>
          <p:cNvPr id="23" name="Picture 22"/>
          <p:cNvPicPr>
            <a:picLocks noChangeAspect="1"/>
          </p:cNvPicPr>
          <p:nvPr/>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7843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Cyber GRC and CSAN </a:t>
            </a:r>
            <a:r>
              <a:rPr lang="en-GB" dirty="0">
                <a:solidFill>
                  <a:schemeClr val="tx1"/>
                </a:solidFill>
              </a:rPr>
              <a:t>Contact List</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21</a:t>
            </a:fld>
            <a:endParaRPr lang="en-GB" dirty="0"/>
          </a:p>
        </p:txBody>
      </p:sp>
      <p:sp>
        <p:nvSpPr>
          <p:cNvPr id="6" name="Content Placeholder 5"/>
          <p:cNvSpPr txBox="1">
            <a:spLocks/>
          </p:cNvSpPr>
          <p:nvPr/>
        </p:nvSpPr>
        <p:spPr>
          <a:xfrm>
            <a:off x="365760" y="1028272"/>
            <a:ext cx="4155839" cy="2931728"/>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000" b="1" dirty="0"/>
              <a:t>Vodacom Group Cyber GRC</a:t>
            </a:r>
          </a:p>
          <a:p>
            <a:pPr marL="0" indent="0">
              <a:spcAft>
                <a:spcPts val="0"/>
              </a:spcAft>
              <a:buNone/>
            </a:pPr>
            <a:r>
              <a:rPr lang="en-US" sz="1000" dirty="0"/>
              <a:t>Sanet Butler		</a:t>
            </a:r>
            <a:r>
              <a:rPr lang="en-US" sz="1000" dirty="0">
                <a:hlinkClick r:id="rId2"/>
              </a:rPr>
              <a:t>sanet.butler@vodacom.co.za</a:t>
            </a:r>
            <a:endParaRPr lang="en-US" sz="1000" dirty="0"/>
          </a:p>
          <a:p>
            <a:pPr marL="0" indent="0">
              <a:spcAft>
                <a:spcPts val="1200"/>
              </a:spcAft>
              <a:buNone/>
            </a:pPr>
            <a:r>
              <a:rPr lang="en-US" sz="1000" dirty="0"/>
              <a:t>Tumi Tsotetsi		</a:t>
            </a:r>
            <a:r>
              <a:rPr lang="en-US" sz="1000" dirty="0">
                <a:hlinkClick r:id="rId3"/>
              </a:rPr>
              <a:t>keitumetsi.tsotetsi@vodacom.co.za</a:t>
            </a:r>
            <a:endParaRPr lang="en-US" sz="1000" dirty="0"/>
          </a:p>
          <a:p>
            <a:pPr marL="0" indent="0">
              <a:spcAft>
                <a:spcPts val="1200"/>
              </a:spcAft>
              <a:buNone/>
            </a:pPr>
            <a:r>
              <a:rPr lang="en-US" sz="1000" b="1" dirty="0"/>
              <a:t>DRC Cyber GRC</a:t>
            </a:r>
          </a:p>
          <a:p>
            <a:pPr marL="0" indent="0">
              <a:spcAft>
                <a:spcPts val="1200"/>
              </a:spcAft>
              <a:buNone/>
            </a:pPr>
            <a:r>
              <a:rPr lang="en-US" sz="1000" dirty="0"/>
              <a:t>Irene Njoroge		</a:t>
            </a:r>
            <a:r>
              <a:rPr lang="en-US" sz="1000" dirty="0">
                <a:hlinkClick r:id="rId4"/>
              </a:rPr>
              <a:t>Irene.njoroge@Vodacom.cd</a:t>
            </a:r>
            <a:endParaRPr lang="en-US" sz="1000" dirty="0"/>
          </a:p>
          <a:p>
            <a:pPr marL="0" indent="0">
              <a:spcAft>
                <a:spcPts val="1200"/>
              </a:spcAft>
              <a:buNone/>
            </a:pPr>
            <a:r>
              <a:rPr lang="en-US" sz="1000" b="1" dirty="0"/>
              <a:t>Ghana Cyber GRC</a:t>
            </a:r>
          </a:p>
          <a:p>
            <a:pPr marL="0" indent="0">
              <a:spcAft>
                <a:spcPts val="1200"/>
              </a:spcAft>
              <a:buNone/>
            </a:pPr>
            <a:r>
              <a:rPr lang="en-US" sz="1000" dirty="0"/>
              <a:t>Johnson Tamakloe	</a:t>
            </a:r>
            <a:r>
              <a:rPr lang="en-US" sz="1000" dirty="0">
                <a:hlinkClick r:id="rId5"/>
              </a:rPr>
              <a:t>johnson.tamakloe@vodafone.com</a:t>
            </a:r>
            <a:endParaRPr lang="en-US" sz="1000" dirty="0"/>
          </a:p>
          <a:p>
            <a:pPr marL="0" indent="0">
              <a:spcAft>
                <a:spcPts val="1200"/>
              </a:spcAft>
              <a:buNone/>
            </a:pPr>
            <a:r>
              <a:rPr lang="en-US" sz="1000" b="1" dirty="0"/>
              <a:t>Kenya (Safaricom) Cyber GRC</a:t>
            </a:r>
          </a:p>
          <a:p>
            <a:pPr marL="0" indent="0">
              <a:spcAft>
                <a:spcPts val="1200"/>
              </a:spcAft>
              <a:buNone/>
            </a:pPr>
            <a:r>
              <a:rPr lang="en-US" sz="1000" dirty="0"/>
              <a:t>Pharace Moraa Nyang’au	</a:t>
            </a:r>
            <a:r>
              <a:rPr lang="en-US" sz="1000" dirty="0">
                <a:hlinkClick r:id="rId6"/>
              </a:rPr>
              <a:t>PNyangau@Safaricom.co.ke</a:t>
            </a:r>
            <a:endParaRPr lang="en-US" sz="1000" dirty="0"/>
          </a:p>
        </p:txBody>
      </p:sp>
      <p:sp>
        <p:nvSpPr>
          <p:cNvPr id="7" name="Content Placeholder 5"/>
          <p:cNvSpPr txBox="1">
            <a:spLocks/>
          </p:cNvSpPr>
          <p:nvPr/>
        </p:nvSpPr>
        <p:spPr>
          <a:xfrm>
            <a:off x="4938961" y="1028272"/>
            <a:ext cx="3875040" cy="2931728"/>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000" b="1" dirty="0"/>
              <a:t>Lesotho Cyber GRC</a:t>
            </a:r>
          </a:p>
          <a:p>
            <a:pPr marL="0" indent="0">
              <a:spcAft>
                <a:spcPts val="1200"/>
              </a:spcAft>
              <a:buNone/>
            </a:pPr>
            <a:r>
              <a:rPr lang="en-US" sz="1000" dirty="0"/>
              <a:t>Mookho Hlaahla		</a:t>
            </a:r>
            <a:r>
              <a:rPr lang="en-US" sz="1000" dirty="0">
                <a:hlinkClick r:id="rId7"/>
              </a:rPr>
              <a:t>mookho.hlaahla@vodacom.co.ls</a:t>
            </a:r>
            <a:endParaRPr lang="en-US" sz="1000" dirty="0"/>
          </a:p>
          <a:p>
            <a:pPr marL="0" indent="0">
              <a:spcAft>
                <a:spcPts val="1200"/>
              </a:spcAft>
              <a:buNone/>
            </a:pPr>
            <a:r>
              <a:rPr lang="en-US" sz="1000" b="1" dirty="0"/>
              <a:t>Mozambique Cyber GRC</a:t>
            </a:r>
          </a:p>
          <a:p>
            <a:pPr marL="0" indent="0">
              <a:spcAft>
                <a:spcPts val="1200"/>
              </a:spcAft>
              <a:buNone/>
            </a:pPr>
            <a:r>
              <a:rPr lang="en-US" sz="1000" dirty="0"/>
              <a:t>Mario Honwana		</a:t>
            </a:r>
            <a:r>
              <a:rPr lang="en-US" sz="1000" dirty="0">
                <a:hlinkClick r:id="rId8"/>
              </a:rPr>
              <a:t>mario.honwana@vm.co.mz</a:t>
            </a:r>
            <a:endParaRPr lang="en-US" sz="1000" dirty="0"/>
          </a:p>
          <a:p>
            <a:pPr marL="0" indent="0">
              <a:spcAft>
                <a:spcPts val="1200"/>
              </a:spcAft>
              <a:buNone/>
            </a:pPr>
            <a:r>
              <a:rPr lang="en-US" sz="1000" b="1" dirty="0"/>
              <a:t>South Africa Cyber GRC</a:t>
            </a:r>
          </a:p>
          <a:p>
            <a:pPr marL="0" indent="0">
              <a:spcAft>
                <a:spcPts val="0"/>
              </a:spcAft>
              <a:buNone/>
            </a:pPr>
            <a:r>
              <a:rPr lang="en-US" sz="1000" dirty="0"/>
              <a:t>Deshan Pillay		</a:t>
            </a:r>
            <a:r>
              <a:rPr lang="en-US" sz="1000" dirty="0">
                <a:hlinkClick r:id="rId9"/>
              </a:rPr>
              <a:t>deshan.pillay@vodacom.co.za</a:t>
            </a:r>
            <a:endParaRPr lang="en-US" sz="1000" dirty="0"/>
          </a:p>
          <a:p>
            <a:pPr marL="0" indent="0">
              <a:spcAft>
                <a:spcPts val="1200"/>
              </a:spcAft>
              <a:buNone/>
            </a:pPr>
            <a:r>
              <a:rPr lang="en-US" sz="1000" dirty="0"/>
              <a:t>Lwazi Hlazo		</a:t>
            </a:r>
            <a:r>
              <a:rPr lang="en-US" sz="1000" dirty="0">
                <a:hlinkClick r:id="rId10"/>
              </a:rPr>
              <a:t>lwazi.hlazo@vodacom.co.za</a:t>
            </a:r>
            <a:endParaRPr lang="en-US" sz="1000" dirty="0"/>
          </a:p>
          <a:p>
            <a:pPr marL="0" indent="0">
              <a:spcAft>
                <a:spcPts val="1200"/>
              </a:spcAft>
              <a:buNone/>
            </a:pPr>
            <a:r>
              <a:rPr lang="en-US" sz="1000" b="1" dirty="0"/>
              <a:t>Tanzania Cyber GRC</a:t>
            </a:r>
          </a:p>
          <a:p>
            <a:pPr marL="0" indent="0">
              <a:spcAft>
                <a:spcPts val="1200"/>
              </a:spcAft>
              <a:buNone/>
            </a:pPr>
            <a:r>
              <a:rPr lang="en-US" sz="1000" dirty="0"/>
              <a:t>MacBethana Wilfred	</a:t>
            </a:r>
            <a:r>
              <a:rPr lang="en-US" sz="1000" dirty="0">
                <a:hlinkClick r:id="rId11"/>
              </a:rPr>
              <a:t>wilfredm@vodacom.co.tz</a:t>
            </a:r>
            <a:endParaRPr lang="en-US" sz="1000" dirty="0"/>
          </a:p>
          <a:p>
            <a:pPr marL="0" indent="0">
              <a:spcAft>
                <a:spcPts val="1200"/>
              </a:spcAft>
              <a:buNone/>
            </a:pPr>
            <a:endParaRPr lang="en-US" sz="1000" dirty="0"/>
          </a:p>
        </p:txBody>
      </p:sp>
    </p:spTree>
    <p:extLst>
      <p:ext uri="{BB962C8B-B14F-4D97-AF65-F5344CB8AC3E}">
        <p14:creationId xmlns:p14="http://schemas.microsoft.com/office/powerpoint/2010/main" val="35985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3847" y="2810635"/>
            <a:ext cx="3518778" cy="504862"/>
          </a:xfrm>
        </p:spPr>
        <p:txBody>
          <a:bodyPr/>
          <a:lstStyle/>
          <a:p>
            <a:r>
              <a:rPr lang="en-GB" dirty="0"/>
              <a:t>End of Document</a:t>
            </a:r>
            <a:endParaRPr lang="en-US" dirty="0"/>
          </a:p>
        </p:txBody>
      </p:sp>
    </p:spTree>
    <p:extLst>
      <p:ext uri="{BB962C8B-B14F-4D97-AF65-F5344CB8AC3E}">
        <p14:creationId xmlns:p14="http://schemas.microsoft.com/office/powerpoint/2010/main" val="150290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6538913" cy="351051"/>
          </a:xfrm>
        </p:spPr>
        <p:txBody>
          <a:bodyPr/>
          <a:lstStyle/>
          <a:p>
            <a:r>
              <a:rPr lang="en-GB" dirty="0"/>
              <a:t>One-Pager Overview</a:t>
            </a:r>
            <a:endParaRPr lang="en-GB" dirty="0">
              <a:solidFill>
                <a:schemeClr val="tx1"/>
              </a:solidFill>
            </a:endParaRP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3</a:t>
            </a:fld>
            <a:endParaRPr lang="en-GB" dirty="0"/>
          </a:p>
        </p:txBody>
      </p:sp>
      <p:sp>
        <p:nvSpPr>
          <p:cNvPr id="8" name="Rounded Rectangle 7"/>
          <p:cNvSpPr/>
          <p:nvPr/>
        </p:nvSpPr>
        <p:spPr>
          <a:xfrm>
            <a:off x="250825" y="993693"/>
            <a:ext cx="951575" cy="4740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b="1" dirty="0">
                <a:solidFill>
                  <a:schemeClr val="tx1"/>
                </a:solidFill>
                <a:latin typeface="Vodafone Rg" panose="020B0606080202020204" pitchFamily="34" charset="0"/>
              </a:rPr>
              <a:t>Vulnerabilities</a:t>
            </a:r>
          </a:p>
        </p:txBody>
      </p:sp>
      <p:sp>
        <p:nvSpPr>
          <p:cNvPr id="9" name="Rounded Rectangle 8"/>
          <p:cNvSpPr/>
          <p:nvPr/>
        </p:nvSpPr>
        <p:spPr>
          <a:xfrm>
            <a:off x="1569625" y="1066893"/>
            <a:ext cx="1432775"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Emergency vulnerability</a:t>
            </a:r>
          </a:p>
        </p:txBody>
      </p:sp>
      <p:sp>
        <p:nvSpPr>
          <p:cNvPr id="10" name="Rounded Rectangle 9"/>
          <p:cNvSpPr/>
          <p:nvPr/>
        </p:nvSpPr>
        <p:spPr>
          <a:xfrm>
            <a:off x="1569625" y="1539752"/>
            <a:ext cx="1432775"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Critical vulnerability</a:t>
            </a:r>
          </a:p>
        </p:txBody>
      </p:sp>
      <p:sp>
        <p:nvSpPr>
          <p:cNvPr id="11" name="Rounded Rectangle 10"/>
          <p:cNvSpPr/>
          <p:nvPr/>
        </p:nvSpPr>
        <p:spPr>
          <a:xfrm>
            <a:off x="1569624" y="2012611"/>
            <a:ext cx="1432776"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High – External Facing</a:t>
            </a:r>
          </a:p>
        </p:txBody>
      </p:sp>
      <p:sp>
        <p:nvSpPr>
          <p:cNvPr id="12" name="Rounded Rectangle 11"/>
          <p:cNvSpPr/>
          <p:nvPr/>
        </p:nvSpPr>
        <p:spPr>
          <a:xfrm>
            <a:off x="3254425" y="1463551"/>
            <a:ext cx="1052375" cy="4728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Vodafone SRA – </a:t>
            </a:r>
            <a:r>
              <a:rPr lang="en-GB" sz="900" b="1" dirty="0">
                <a:solidFill>
                  <a:schemeClr val="accent1"/>
                </a:solidFill>
                <a:latin typeface="Vodafone Rg" panose="020B0606080202020204" pitchFamily="34" charset="0"/>
              </a:rPr>
              <a:t>Regardless of the Risk rating</a:t>
            </a:r>
          </a:p>
        </p:txBody>
      </p:sp>
      <p:sp>
        <p:nvSpPr>
          <p:cNvPr id="13" name="Rounded Rectangle 12"/>
          <p:cNvSpPr/>
          <p:nvPr/>
        </p:nvSpPr>
        <p:spPr>
          <a:xfrm>
            <a:off x="1569624" y="2816670"/>
            <a:ext cx="1432776"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High – Internal Facing</a:t>
            </a:r>
          </a:p>
        </p:txBody>
      </p:sp>
      <p:sp>
        <p:nvSpPr>
          <p:cNvPr id="14" name="Rounded Rectangle 13"/>
          <p:cNvSpPr/>
          <p:nvPr/>
        </p:nvSpPr>
        <p:spPr>
          <a:xfrm>
            <a:off x="1569624" y="3292106"/>
            <a:ext cx="1432776"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Medium/Low vulnerability</a:t>
            </a:r>
          </a:p>
        </p:txBody>
      </p:sp>
      <p:sp>
        <p:nvSpPr>
          <p:cNvPr id="15" name="Rounded Rectangle 14"/>
          <p:cNvSpPr/>
          <p:nvPr/>
        </p:nvSpPr>
        <p:spPr>
          <a:xfrm>
            <a:off x="3254425" y="2973038"/>
            <a:ext cx="1052375" cy="4728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Market PD</a:t>
            </a:r>
          </a:p>
        </p:txBody>
      </p:sp>
      <p:cxnSp>
        <p:nvCxnSpPr>
          <p:cNvPr id="16" name="Elbow Connector 15"/>
          <p:cNvCxnSpPr>
            <a:stCxn id="8" idx="3"/>
            <a:endCxn id="9" idx="1"/>
          </p:cNvCxnSpPr>
          <p:nvPr/>
        </p:nvCxnSpPr>
        <p:spPr>
          <a:xfrm flipV="1">
            <a:off x="1202400" y="1227123"/>
            <a:ext cx="367225" cy="3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8" idx="3"/>
            <a:endCxn id="10" idx="1"/>
          </p:cNvCxnSpPr>
          <p:nvPr/>
        </p:nvCxnSpPr>
        <p:spPr>
          <a:xfrm>
            <a:off x="1202400" y="1230723"/>
            <a:ext cx="367225" cy="4692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2"/>
            <a:endCxn id="13" idx="1"/>
          </p:cNvCxnSpPr>
          <p:nvPr/>
        </p:nvCxnSpPr>
        <p:spPr>
          <a:xfrm rot="16200000" flipH="1">
            <a:off x="393544" y="1800820"/>
            <a:ext cx="1509148" cy="843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8" idx="3"/>
            <a:endCxn id="11" idx="1"/>
          </p:cNvCxnSpPr>
          <p:nvPr/>
        </p:nvCxnSpPr>
        <p:spPr>
          <a:xfrm>
            <a:off x="1202400" y="1230723"/>
            <a:ext cx="367224" cy="9421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8" idx="2"/>
            <a:endCxn id="14" idx="1"/>
          </p:cNvCxnSpPr>
          <p:nvPr/>
        </p:nvCxnSpPr>
        <p:spPr>
          <a:xfrm rot="16200000" flipH="1">
            <a:off x="155826" y="2038538"/>
            <a:ext cx="1984584" cy="843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3"/>
            <a:endCxn id="12" idx="1"/>
          </p:cNvCxnSpPr>
          <p:nvPr/>
        </p:nvCxnSpPr>
        <p:spPr>
          <a:xfrm>
            <a:off x="3002400" y="1227123"/>
            <a:ext cx="252025" cy="4728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0" idx="3"/>
            <a:endCxn id="12" idx="1"/>
          </p:cNvCxnSpPr>
          <p:nvPr/>
        </p:nvCxnSpPr>
        <p:spPr>
          <a:xfrm flipV="1">
            <a:off x="3002400" y="1699981"/>
            <a:ext cx="25202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1" idx="3"/>
            <a:endCxn id="12" idx="1"/>
          </p:cNvCxnSpPr>
          <p:nvPr/>
        </p:nvCxnSpPr>
        <p:spPr>
          <a:xfrm flipV="1">
            <a:off x="3002400" y="1699981"/>
            <a:ext cx="252025" cy="4728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3" idx="3"/>
            <a:endCxn id="15" idx="1"/>
          </p:cNvCxnSpPr>
          <p:nvPr/>
        </p:nvCxnSpPr>
        <p:spPr>
          <a:xfrm>
            <a:off x="3002400" y="2976900"/>
            <a:ext cx="252025" cy="2325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4" idx="3"/>
            <a:endCxn id="15" idx="1"/>
          </p:cNvCxnSpPr>
          <p:nvPr/>
        </p:nvCxnSpPr>
        <p:spPr>
          <a:xfrm flipV="1">
            <a:off x="3002400" y="3209468"/>
            <a:ext cx="252025" cy="2428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67220" y="781140"/>
            <a:ext cx="0" cy="3996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4828381" y="993693"/>
            <a:ext cx="951575" cy="4740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b="1" dirty="0">
                <a:solidFill>
                  <a:schemeClr val="tx1"/>
                </a:solidFill>
                <a:latin typeface="Vodafone Rg" panose="020B0606080202020204" pitchFamily="34" charset="0"/>
              </a:rPr>
              <a:t>Everything Else</a:t>
            </a:r>
          </a:p>
        </p:txBody>
      </p:sp>
      <p:sp>
        <p:nvSpPr>
          <p:cNvPr id="25" name="Rounded Rectangle 24"/>
          <p:cNvSpPr/>
          <p:nvPr/>
        </p:nvSpPr>
        <p:spPr>
          <a:xfrm>
            <a:off x="6120031" y="1074093"/>
            <a:ext cx="1432775" cy="3204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accent1"/>
                </a:solidFill>
                <a:latin typeface="Vodafone Rg" panose="020B0606080202020204" pitchFamily="34" charset="0"/>
              </a:rPr>
              <a:t>High</a:t>
            </a:r>
            <a:r>
              <a:rPr lang="en-GB" sz="900" dirty="0">
                <a:solidFill>
                  <a:schemeClr val="tx1"/>
                </a:solidFill>
                <a:latin typeface="Vodafone Rg" panose="020B0606080202020204" pitchFamily="34" charset="0"/>
              </a:rPr>
              <a:t> Risk</a:t>
            </a:r>
          </a:p>
        </p:txBody>
      </p:sp>
      <p:sp>
        <p:nvSpPr>
          <p:cNvPr id="26" name="Rounded Rectangle 25"/>
          <p:cNvSpPr/>
          <p:nvPr/>
        </p:nvSpPr>
        <p:spPr>
          <a:xfrm>
            <a:off x="6120030" y="1539752"/>
            <a:ext cx="1432775" cy="39665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All risk levels – If across </a:t>
            </a:r>
            <a:r>
              <a:rPr lang="en-GB" sz="900" dirty="0">
                <a:solidFill>
                  <a:schemeClr val="accent1"/>
                </a:solidFill>
                <a:latin typeface="Vodafone Rg" panose="020B0606080202020204" pitchFamily="34" charset="0"/>
              </a:rPr>
              <a:t>multiple markets</a:t>
            </a:r>
          </a:p>
        </p:txBody>
      </p:sp>
      <p:sp>
        <p:nvSpPr>
          <p:cNvPr id="27" name="Rounded Rectangle 26"/>
          <p:cNvSpPr/>
          <p:nvPr/>
        </p:nvSpPr>
        <p:spPr>
          <a:xfrm>
            <a:off x="7831979" y="1303324"/>
            <a:ext cx="1052375" cy="39665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Vodafone SRA</a:t>
            </a:r>
          </a:p>
        </p:txBody>
      </p:sp>
      <p:cxnSp>
        <p:nvCxnSpPr>
          <p:cNvPr id="28" name="Elbow Connector 27"/>
          <p:cNvCxnSpPr>
            <a:stCxn id="62" idx="3"/>
            <a:endCxn id="25" idx="1"/>
          </p:cNvCxnSpPr>
          <p:nvPr/>
        </p:nvCxnSpPr>
        <p:spPr>
          <a:xfrm>
            <a:off x="5779956" y="1230723"/>
            <a:ext cx="340075" cy="3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2" idx="3"/>
            <a:endCxn id="26" idx="1"/>
          </p:cNvCxnSpPr>
          <p:nvPr/>
        </p:nvCxnSpPr>
        <p:spPr>
          <a:xfrm>
            <a:off x="5779956" y="1230723"/>
            <a:ext cx="340074" cy="5073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5" idx="3"/>
            <a:endCxn id="27" idx="1"/>
          </p:cNvCxnSpPr>
          <p:nvPr/>
        </p:nvCxnSpPr>
        <p:spPr>
          <a:xfrm>
            <a:off x="7552806" y="1234323"/>
            <a:ext cx="279173" cy="2673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6" idx="3"/>
            <a:endCxn id="27" idx="1"/>
          </p:cNvCxnSpPr>
          <p:nvPr/>
        </p:nvCxnSpPr>
        <p:spPr>
          <a:xfrm flipV="1">
            <a:off x="7552805" y="1501653"/>
            <a:ext cx="279174" cy="2364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120029" y="2405284"/>
            <a:ext cx="1432775" cy="571615"/>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Low/Medium Risk that will take longer than 30 days to resolve – </a:t>
            </a:r>
            <a:r>
              <a:rPr lang="en-GB" sz="900" dirty="0">
                <a:solidFill>
                  <a:schemeClr val="accent1"/>
                </a:solidFill>
                <a:latin typeface="Vodafone Rg" panose="020B0606080202020204" pitchFamily="34" charset="0"/>
              </a:rPr>
              <a:t>Single market</a:t>
            </a:r>
          </a:p>
        </p:txBody>
      </p:sp>
      <p:cxnSp>
        <p:nvCxnSpPr>
          <p:cNvPr id="41" name="Elbow Connector 40"/>
          <p:cNvCxnSpPr>
            <a:stCxn id="62" idx="2"/>
            <a:endCxn id="40" idx="1"/>
          </p:cNvCxnSpPr>
          <p:nvPr/>
        </p:nvCxnSpPr>
        <p:spPr>
          <a:xfrm rot="16200000" flipH="1">
            <a:off x="5100429" y="1671492"/>
            <a:ext cx="1223340" cy="8158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7831980" y="2496604"/>
            <a:ext cx="1052375" cy="391740"/>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Market PD</a:t>
            </a:r>
          </a:p>
        </p:txBody>
      </p:sp>
      <p:cxnSp>
        <p:nvCxnSpPr>
          <p:cNvPr id="51" name="Elbow Connector 50"/>
          <p:cNvCxnSpPr>
            <a:stCxn id="40" idx="3"/>
            <a:endCxn id="44" idx="1"/>
          </p:cNvCxnSpPr>
          <p:nvPr/>
        </p:nvCxnSpPr>
        <p:spPr>
          <a:xfrm>
            <a:off x="7552804" y="2691092"/>
            <a:ext cx="279176" cy="13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7">
            <a:extLst>
              <a:ext uri="{FF2B5EF4-FFF2-40B4-BE49-F238E27FC236}">
                <a16:creationId xmlns:a16="http://schemas.microsoft.com/office/drawing/2014/main" id="{ED8328C6-5AB7-44EC-A6C1-A37D78F2D845}"/>
              </a:ext>
            </a:extLst>
          </p:cNvPr>
          <p:cNvSpPr/>
          <p:nvPr/>
        </p:nvSpPr>
        <p:spPr>
          <a:xfrm>
            <a:off x="250825" y="4119075"/>
            <a:ext cx="951575" cy="4740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b="1" dirty="0">
                <a:solidFill>
                  <a:schemeClr val="tx1"/>
                </a:solidFill>
                <a:latin typeface="Vodafone Rg" panose="020B0606080202020204" pitchFamily="34" charset="0"/>
              </a:rPr>
              <a:t>CSANs</a:t>
            </a:r>
          </a:p>
        </p:txBody>
      </p:sp>
      <p:sp>
        <p:nvSpPr>
          <p:cNvPr id="43" name="Rounded Rectangle 11">
            <a:extLst>
              <a:ext uri="{FF2B5EF4-FFF2-40B4-BE49-F238E27FC236}">
                <a16:creationId xmlns:a16="http://schemas.microsoft.com/office/drawing/2014/main" id="{F700B9A8-DE20-4630-9D70-5D1096679A7D}"/>
              </a:ext>
            </a:extLst>
          </p:cNvPr>
          <p:cNvSpPr/>
          <p:nvPr/>
        </p:nvSpPr>
        <p:spPr>
          <a:xfrm>
            <a:off x="1569624" y="4120275"/>
            <a:ext cx="1432772" cy="47285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ctr"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Vodafone SRA – </a:t>
            </a:r>
            <a:r>
              <a:rPr lang="en-GB" sz="900" b="1" dirty="0">
                <a:solidFill>
                  <a:schemeClr val="accent1"/>
                </a:solidFill>
                <a:latin typeface="Vodafone Rg" panose="020B0606080202020204" pitchFamily="34" charset="0"/>
              </a:rPr>
              <a:t>Regardless of the Risk rating</a:t>
            </a:r>
          </a:p>
        </p:txBody>
      </p:sp>
      <p:cxnSp>
        <p:nvCxnSpPr>
          <p:cNvPr id="45" name="Elbow Connector 20">
            <a:extLst>
              <a:ext uri="{FF2B5EF4-FFF2-40B4-BE49-F238E27FC236}">
                <a16:creationId xmlns:a16="http://schemas.microsoft.com/office/drawing/2014/main" id="{F27195DA-1ED7-406F-B816-894C652EAAAA}"/>
              </a:ext>
            </a:extLst>
          </p:cNvPr>
          <p:cNvCxnSpPr>
            <a:cxnSpLocks/>
            <a:stCxn id="42" idx="3"/>
            <a:endCxn id="43" idx="1"/>
          </p:cNvCxnSpPr>
          <p:nvPr/>
        </p:nvCxnSpPr>
        <p:spPr>
          <a:xfrm>
            <a:off x="1202400" y="4356105"/>
            <a:ext cx="367224" cy="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6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p:txBody>
          <a:bodyPr/>
          <a:lstStyle/>
          <a:p>
            <a:fld id="{AD47607F-D0CB-4AC6-9566-046428C59115}" type="datetime3">
              <a:rPr lang="en-US" smtClean="0">
                <a:solidFill>
                  <a:schemeClr val="bg1"/>
                </a:solidFill>
              </a:rPr>
              <a:t>17 February 2022</a:t>
            </a:fld>
            <a:endParaRPr lang="en-GB" dirty="0">
              <a:solidFill>
                <a:schemeClr val="bg1"/>
              </a:solidFill>
            </a:endParaRPr>
          </a:p>
        </p:txBody>
      </p:sp>
      <p:sp>
        <p:nvSpPr>
          <p:cNvPr id="5" name="Slide Number Placeholder 4"/>
          <p:cNvSpPr>
            <a:spLocks noGrp="1"/>
          </p:cNvSpPr>
          <p:nvPr>
            <p:ph type="sldNum" sz="quarter" idx="12"/>
          </p:nvPr>
        </p:nvSpPr>
        <p:spPr/>
        <p:txBody>
          <a:bodyPr/>
          <a:lstStyle/>
          <a:p>
            <a:fld id="{72A83A2B-3358-44F8-83A0-4598795D8FB5}" type="slidenum">
              <a:rPr lang="en-GB" smtClean="0">
                <a:solidFill>
                  <a:schemeClr val="bg1"/>
                </a:solidFill>
              </a:rPr>
              <a:pPr/>
              <a:t>4</a:t>
            </a:fld>
            <a:endParaRPr lang="en-GB" dirty="0">
              <a:solidFill>
                <a:schemeClr val="bg1"/>
              </a:solidFill>
            </a:endParaRPr>
          </a:p>
        </p:txBody>
      </p:sp>
      <p:cxnSp>
        <p:nvCxnSpPr>
          <p:cNvPr id="21" name="Straight Connector 20"/>
          <p:cNvCxnSpPr/>
          <p:nvPr/>
        </p:nvCxnSpPr>
        <p:spPr>
          <a:xfrm>
            <a:off x="272110" y="1287887"/>
            <a:ext cx="56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3"/>
          <p:cNvSpPr txBox="1">
            <a:spLocks/>
          </p:cNvSpPr>
          <p:nvPr/>
        </p:nvSpPr>
        <p:spPr>
          <a:xfrm>
            <a:off x="247834" y="587184"/>
            <a:ext cx="8357686" cy="25725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3049588" algn="l"/>
              </a:tabLst>
              <a:defRPr sz="3200" b="1" kern="1200">
                <a:solidFill>
                  <a:schemeClr val="bg1"/>
                </a:solidFill>
                <a:latin typeface="Vodafone Rg" pitchFamily="34" charset="0"/>
                <a:ea typeface="+mj-ea"/>
                <a:cs typeface="+mj-cs"/>
              </a:defRPr>
            </a:lvl1pPr>
          </a:lstStyle>
          <a:p>
            <a:r>
              <a:rPr lang="en-GB" sz="4000" dirty="0">
                <a:latin typeface="+mn-lt"/>
              </a:rPr>
              <a:t>VF Group</a:t>
            </a:r>
          </a:p>
          <a:p>
            <a:endParaRPr lang="en-GB" sz="4000" dirty="0">
              <a:latin typeface="+mn-lt"/>
            </a:endParaRPr>
          </a:p>
          <a:p>
            <a:r>
              <a:rPr lang="en-GB" dirty="0">
                <a:latin typeface="+mn-lt"/>
              </a:rPr>
              <a:t>Cyber Risk Management Framework (new 2021)</a:t>
            </a:r>
          </a:p>
        </p:txBody>
      </p:sp>
      <p:pic>
        <p:nvPicPr>
          <p:cNvPr id="23" name="Picture 22"/>
          <p:cNvPicPr>
            <a:picLocks noChangeAspect="1"/>
          </p:cNvPicPr>
          <p:nvPr/>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98955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7918814" cy="351051"/>
          </a:xfrm>
        </p:spPr>
        <p:txBody>
          <a:bodyPr/>
          <a:lstStyle/>
          <a:p>
            <a:r>
              <a:rPr lang="en-GB" dirty="0"/>
              <a:t>Vodafone Group </a:t>
            </a:r>
            <a:r>
              <a:rPr lang="en-GB" dirty="0">
                <a:solidFill>
                  <a:schemeClr val="tx1"/>
                </a:solidFill>
              </a:rPr>
              <a:t>Risk Management Framework</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5</a:t>
            </a:fld>
            <a:endParaRPr lang="en-GB" dirty="0"/>
          </a:p>
        </p:txBody>
      </p:sp>
      <p:pic>
        <p:nvPicPr>
          <p:cNvPr id="4" name="Picture 3"/>
          <p:cNvPicPr>
            <a:picLocks noChangeAspect="1"/>
          </p:cNvPicPr>
          <p:nvPr/>
        </p:nvPicPr>
        <p:blipFill>
          <a:blip r:embed="rId2"/>
          <a:stretch>
            <a:fillRect/>
          </a:stretch>
        </p:blipFill>
        <p:spPr>
          <a:xfrm>
            <a:off x="250825" y="903137"/>
            <a:ext cx="8719987" cy="4065853"/>
          </a:xfrm>
          <a:prstGeom prst="rect">
            <a:avLst/>
          </a:prstGeom>
        </p:spPr>
      </p:pic>
      <p:sp>
        <p:nvSpPr>
          <p:cNvPr id="56" name="Content Placeholder 5"/>
          <p:cNvSpPr>
            <a:spLocks noGrp="1"/>
          </p:cNvSpPr>
          <p:nvPr>
            <p:ph sz="quarter" idx="13"/>
          </p:nvPr>
        </p:nvSpPr>
        <p:spPr>
          <a:xfrm>
            <a:off x="250825" y="547200"/>
            <a:ext cx="8719987" cy="410400"/>
          </a:xfrm>
        </p:spPr>
        <p:txBody>
          <a:bodyPr/>
          <a:lstStyle/>
          <a:p>
            <a:pPr>
              <a:spcAft>
                <a:spcPts val="0"/>
              </a:spcAft>
            </a:pPr>
            <a:r>
              <a:rPr lang="en-US" sz="1200" dirty="0"/>
              <a:t>Risks are classified only as Low, Medium and High.  In the Heatmap below, </a:t>
            </a:r>
            <a:r>
              <a:rPr lang="en-US" sz="1200" dirty="0">
                <a:solidFill>
                  <a:schemeClr val="accent2"/>
                </a:solidFill>
              </a:rPr>
              <a:t>green</a:t>
            </a:r>
            <a:r>
              <a:rPr lang="en-US" sz="1200" dirty="0"/>
              <a:t> is Low, </a:t>
            </a:r>
            <a:r>
              <a:rPr lang="en-US" sz="1200" dirty="0">
                <a:solidFill>
                  <a:schemeClr val="accent4"/>
                </a:solidFill>
              </a:rPr>
              <a:t>orange</a:t>
            </a:r>
            <a:r>
              <a:rPr lang="en-US" sz="1200" dirty="0"/>
              <a:t> is Medium, and </a:t>
            </a:r>
            <a:r>
              <a:rPr lang="en-US" sz="1200" dirty="0">
                <a:solidFill>
                  <a:schemeClr val="accent1"/>
                </a:solidFill>
              </a:rPr>
              <a:t>red</a:t>
            </a:r>
            <a:r>
              <a:rPr lang="en-US" sz="1200" dirty="0"/>
              <a:t> is High.</a:t>
            </a:r>
          </a:p>
          <a:p>
            <a:r>
              <a:rPr lang="en-US" sz="1000" dirty="0"/>
              <a:t>Do not confuse the overall risk rating with the Impact and Likelihood ratings.</a:t>
            </a:r>
            <a:endParaRPr lang="en-GB" sz="1000" dirty="0"/>
          </a:p>
          <a:p>
            <a:pPr marL="0" indent="0">
              <a:buNone/>
            </a:pPr>
            <a:endParaRPr lang="en-GB" sz="1200" b="1" dirty="0"/>
          </a:p>
        </p:txBody>
      </p:sp>
      <p:sp>
        <p:nvSpPr>
          <p:cNvPr id="6" name="TextBox 5">
            <a:extLst>
              <a:ext uri="{FF2B5EF4-FFF2-40B4-BE49-F238E27FC236}">
                <a16:creationId xmlns:a16="http://schemas.microsoft.com/office/drawing/2014/main" id="{41E7D4E8-6D44-42C1-B453-485EBB8E8A9C}"/>
              </a:ext>
            </a:extLst>
          </p:cNvPr>
          <p:cNvSpPr txBox="1"/>
          <p:nvPr/>
        </p:nvSpPr>
        <p:spPr>
          <a:xfrm>
            <a:off x="4971570" y="1575227"/>
            <a:ext cx="991240" cy="3280871"/>
          </a:xfrm>
          <a:prstGeom prst="rect">
            <a:avLst/>
          </a:prstGeom>
          <a:solidFill>
            <a:schemeClr val="bg1">
              <a:lumMod val="85000"/>
            </a:schemeClr>
          </a:solidFill>
        </p:spPr>
        <p:txBody>
          <a:bodyPr wrap="none" lIns="0" tIns="0" rIns="0" bIns="0" rtlCol="0" anchor="ctr">
            <a:noAutofit/>
          </a:bodyPr>
          <a:lstStyle/>
          <a:p>
            <a:pPr marL="0" indent="0" algn="ctr">
              <a:buFont typeface="Arial" pitchFamily="34" charset="0"/>
              <a:buNone/>
            </a:pPr>
            <a:r>
              <a:rPr lang="en-ZA" sz="1000" dirty="0">
                <a:solidFill>
                  <a:sysClr val="windowText" lastClr="000000"/>
                </a:solidFill>
                <a:latin typeface="Vodafone Rg" pitchFamily="34" charset="0"/>
              </a:rPr>
              <a:t>Removed</a:t>
            </a:r>
          </a:p>
        </p:txBody>
      </p:sp>
    </p:spTree>
    <p:extLst>
      <p:ext uri="{BB962C8B-B14F-4D97-AF65-F5344CB8AC3E}">
        <p14:creationId xmlns:p14="http://schemas.microsoft.com/office/powerpoint/2010/main" val="37846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365295" y="4855376"/>
            <a:ext cx="413410" cy="238889"/>
          </a:xfrm>
        </p:spPr>
        <p:txBody>
          <a:bodyPr/>
          <a:lstStyle/>
          <a:p>
            <a:fld id="{72A83A2B-3358-44F8-83A0-4598795D8FB5}" type="slidenum">
              <a:rPr lang="en-GB" smtClean="0"/>
              <a:pPr/>
              <a:t>6</a:t>
            </a:fld>
            <a:endParaRPr lang="en-GB" dirty="0"/>
          </a:p>
        </p:txBody>
      </p:sp>
      <p:sp>
        <p:nvSpPr>
          <p:cNvPr id="9" name="Date Placeholder 2"/>
          <p:cNvSpPr>
            <a:spLocks noGrp="1"/>
          </p:cNvSpPr>
          <p:nvPr>
            <p:ph type="dt" sz="half" idx="10"/>
          </p:nvPr>
        </p:nvSpPr>
        <p:spPr>
          <a:xfrm>
            <a:off x="6501599" y="4854339"/>
            <a:ext cx="1769275" cy="238889"/>
          </a:xfrm>
        </p:spPr>
        <p:txBody>
          <a:bodyPr/>
          <a:lstStyle/>
          <a:p>
            <a:pPr algn="r"/>
            <a:fld id="{61B3B5D2-5F73-4095-B805-384B977FC17B}" type="datetime3">
              <a:rPr lang="en-US" smtClean="0"/>
              <a:pPr algn="r"/>
              <a:t>17 February 2022</a:t>
            </a:fld>
            <a:endParaRPr lang="en-GB" dirty="0"/>
          </a:p>
        </p:txBody>
      </p:sp>
      <p:pic>
        <p:nvPicPr>
          <p:cNvPr id="13" name="Picture 12"/>
          <p:cNvPicPr>
            <a:picLocks noChangeAspect="1"/>
          </p:cNvPicPr>
          <p:nvPr/>
        </p:nvPicPr>
        <p:blipFill>
          <a:blip r:embed="rId2"/>
          <a:stretch>
            <a:fillRect/>
          </a:stretch>
        </p:blipFill>
        <p:spPr>
          <a:xfrm>
            <a:off x="8496840" y="4547241"/>
            <a:ext cx="396335" cy="396000"/>
          </a:xfrm>
          <a:prstGeom prst="rect">
            <a:avLst/>
          </a:prstGeom>
        </p:spPr>
      </p:pic>
      <p:sp>
        <p:nvSpPr>
          <p:cNvPr id="11" name="Title 1"/>
          <p:cNvSpPr txBox="1">
            <a:spLocks/>
          </p:cNvSpPr>
          <p:nvPr/>
        </p:nvSpPr>
        <p:spPr>
          <a:xfrm>
            <a:off x="250824" y="190123"/>
            <a:ext cx="8396376" cy="667479"/>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a:lstStyle>
          <a:p>
            <a:r>
              <a:rPr lang="en-GB" sz="2000" dirty="0"/>
              <a:t>Security Risk Approval (SRA) or Policy Dispensations (PDs) </a:t>
            </a:r>
            <a:r>
              <a:rPr lang="en-GB" sz="2000" u="sng" dirty="0"/>
              <a:t>are required when</a:t>
            </a:r>
            <a:r>
              <a:rPr lang="en-GB" sz="2000" dirty="0"/>
              <a:t>:</a:t>
            </a:r>
          </a:p>
        </p:txBody>
      </p:sp>
      <p:sp>
        <p:nvSpPr>
          <p:cNvPr id="12" name="Content Placeholder 5"/>
          <p:cNvSpPr txBox="1">
            <a:spLocks/>
          </p:cNvSpPr>
          <p:nvPr/>
        </p:nvSpPr>
        <p:spPr>
          <a:xfrm>
            <a:off x="626400" y="694476"/>
            <a:ext cx="7955624" cy="4050244"/>
          </a:xfrm>
          <a:prstGeom prst="rect">
            <a:avLst/>
          </a:prstGeom>
        </p:spPr>
        <p:txBody>
          <a:bodyPr vert="horz" lIns="0" tIns="0" rIns="0" bIns="0" rtlCol="0" anchor="t" anchorCtr="0">
            <a:noAutofit/>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1400" dirty="0"/>
              <a:t>Introducing or discovering a Cyber risk which is rated </a:t>
            </a:r>
            <a:r>
              <a:rPr lang="en-US" sz="1400" b="1" dirty="0"/>
              <a:t>Medium</a:t>
            </a:r>
            <a:r>
              <a:rPr lang="en-US" sz="1400" dirty="0"/>
              <a:t> or </a:t>
            </a:r>
            <a:r>
              <a:rPr lang="en-US" sz="1400" b="1" dirty="0"/>
              <a:t>High</a:t>
            </a:r>
            <a:r>
              <a:rPr lang="en-US" sz="1400" dirty="0"/>
              <a:t>.</a:t>
            </a:r>
            <a:endParaRPr lang="en-US" sz="1400" b="1" i="1" dirty="0"/>
          </a:p>
          <a:p>
            <a:pPr>
              <a:spcAft>
                <a:spcPts val="1200"/>
              </a:spcAft>
            </a:pPr>
            <a:r>
              <a:rPr lang="en-US" sz="1400" dirty="0"/>
              <a:t>Cyber risk is introduced by a </a:t>
            </a:r>
            <a:r>
              <a:rPr lang="en-US" sz="1400" b="1" dirty="0"/>
              <a:t>new </a:t>
            </a:r>
            <a:r>
              <a:rPr lang="en-US" sz="1400" dirty="0"/>
              <a:t>product, service or project</a:t>
            </a:r>
          </a:p>
          <a:p>
            <a:pPr>
              <a:spcAft>
                <a:spcPts val="1200"/>
              </a:spcAft>
            </a:pPr>
            <a:r>
              <a:rPr lang="en-US" sz="1400" dirty="0"/>
              <a:t>A </a:t>
            </a:r>
            <a:r>
              <a:rPr lang="en-US" sz="1400" b="1" dirty="0"/>
              <a:t>new supplier </a:t>
            </a:r>
            <a:r>
              <a:rPr lang="en-US" sz="1400" dirty="0"/>
              <a:t>Cyber risk is identified</a:t>
            </a:r>
          </a:p>
          <a:p>
            <a:pPr>
              <a:spcAft>
                <a:spcPts val="1200"/>
              </a:spcAft>
            </a:pPr>
            <a:r>
              <a:rPr lang="en-US" sz="1400" dirty="0"/>
              <a:t>Risk is discovered through a Cyber </a:t>
            </a:r>
            <a:r>
              <a:rPr lang="en-US" sz="1400" b="1" dirty="0"/>
              <a:t>security</a:t>
            </a:r>
            <a:r>
              <a:rPr lang="en-US" sz="1400" dirty="0"/>
              <a:t> </a:t>
            </a:r>
            <a:r>
              <a:rPr lang="en-US" sz="1400" b="1" dirty="0"/>
              <a:t>incident</a:t>
            </a:r>
          </a:p>
          <a:p>
            <a:pPr>
              <a:spcAft>
                <a:spcPts val="1200"/>
              </a:spcAft>
            </a:pPr>
            <a:r>
              <a:rPr lang="en-US" sz="1400" b="1" dirty="0"/>
              <a:t>Vulnerabilities</a:t>
            </a:r>
            <a:r>
              <a:rPr lang="en-US" sz="1400" dirty="0"/>
              <a:t> are identified which are not/cannot be mitigated or removed </a:t>
            </a:r>
            <a:r>
              <a:rPr lang="en-US" sz="1400" u="sng" dirty="0"/>
              <a:t>within defined timelines</a:t>
            </a:r>
            <a:r>
              <a:rPr lang="en-US" sz="1400" dirty="0"/>
              <a:t>:</a:t>
            </a:r>
          </a:p>
          <a:p>
            <a:pPr lvl="1"/>
            <a:r>
              <a:rPr lang="en-US" sz="1100" b="1" dirty="0"/>
              <a:t>7 days for Emergency and Critical vulnerabilities</a:t>
            </a:r>
          </a:p>
          <a:p>
            <a:pPr lvl="1"/>
            <a:r>
              <a:rPr lang="en-US" sz="1100" b="1" dirty="0"/>
              <a:t>30 days for High vulnerabilities</a:t>
            </a:r>
          </a:p>
          <a:p>
            <a:pPr lvl="1"/>
            <a:r>
              <a:rPr lang="en-US" sz="1100" b="1" dirty="0"/>
              <a:t>60 days for Medium vulnerabilities</a:t>
            </a:r>
          </a:p>
          <a:p>
            <a:pPr lvl="1">
              <a:spcAft>
                <a:spcPts val="1200"/>
              </a:spcAft>
            </a:pPr>
            <a:r>
              <a:rPr lang="en-US" sz="1100" b="1" dirty="0"/>
              <a:t>CSANs may have different SLAs which will be communicated</a:t>
            </a:r>
          </a:p>
          <a:p>
            <a:pPr marL="209550" lvl="1" indent="0">
              <a:spcAft>
                <a:spcPts val="1200"/>
              </a:spcAft>
              <a:buNone/>
            </a:pPr>
            <a:r>
              <a:rPr lang="en-US" sz="1200" dirty="0">
                <a:solidFill>
                  <a:schemeClr val="accent4"/>
                </a:solidFill>
              </a:rPr>
              <a:t>Refer to Slide 14 &amp; 15 for handling of Technical Vulnerabilities and CSANs.</a:t>
            </a:r>
          </a:p>
          <a:p>
            <a:pPr>
              <a:spcAft>
                <a:spcPts val="1200"/>
              </a:spcAft>
            </a:pPr>
            <a:r>
              <a:rPr lang="en-US" sz="1400" dirty="0"/>
              <a:t>The established timeline for mitigation of a Cyber security </a:t>
            </a:r>
            <a:r>
              <a:rPr lang="en-US" sz="1400" b="1" dirty="0"/>
              <a:t>vulnerability or issue </a:t>
            </a:r>
            <a:r>
              <a:rPr lang="en-US" sz="1400" dirty="0"/>
              <a:t>has </a:t>
            </a:r>
            <a:r>
              <a:rPr lang="en-US" sz="1400" b="1" dirty="0"/>
              <a:t>expired</a:t>
            </a:r>
            <a:r>
              <a:rPr lang="en-US" sz="1400" dirty="0"/>
              <a:t>, or the </a:t>
            </a:r>
            <a:r>
              <a:rPr lang="en-US" sz="1400" b="1" dirty="0"/>
              <a:t>risk approval </a:t>
            </a:r>
            <a:r>
              <a:rPr lang="en-US" sz="1400" dirty="0"/>
              <a:t>has </a:t>
            </a:r>
            <a:r>
              <a:rPr lang="en-US" sz="1400" b="1" dirty="0"/>
              <a:t>expired</a:t>
            </a:r>
            <a:r>
              <a:rPr lang="en-US" sz="1400" dirty="0"/>
              <a:t>.</a:t>
            </a:r>
          </a:p>
          <a:p>
            <a:pPr>
              <a:spcAft>
                <a:spcPts val="1200"/>
              </a:spcAft>
            </a:pPr>
            <a:r>
              <a:rPr lang="en-US" sz="1400" dirty="0"/>
              <a:t>A system (hardware, software, application, database, code) is </a:t>
            </a:r>
            <a:r>
              <a:rPr lang="en-US" sz="1400" b="1" dirty="0"/>
              <a:t>not compliant </a:t>
            </a:r>
            <a:r>
              <a:rPr lang="en-US" sz="1400" dirty="0"/>
              <a:t>with Technology Security (Cyber Security) </a:t>
            </a:r>
            <a:r>
              <a:rPr lang="en-US" sz="1400" b="1" dirty="0"/>
              <a:t>policies, detailed requirements, and standards</a:t>
            </a:r>
          </a:p>
        </p:txBody>
      </p:sp>
    </p:spTree>
    <p:extLst>
      <p:ext uri="{BB962C8B-B14F-4D97-AF65-F5344CB8AC3E}">
        <p14:creationId xmlns:p14="http://schemas.microsoft.com/office/powerpoint/2010/main" val="24861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458460" cy="351051"/>
          </a:xfrm>
        </p:spPr>
        <p:txBody>
          <a:bodyPr/>
          <a:lstStyle/>
          <a:p>
            <a:r>
              <a:rPr lang="en-GB" dirty="0"/>
              <a:t>Risk Submission and Assessment Responsibilities (1)</a:t>
            </a:r>
          </a:p>
        </p:txBody>
      </p:sp>
      <p:sp>
        <p:nvSpPr>
          <p:cNvPr id="5" name="Slide Number Placeholder 4"/>
          <p:cNvSpPr>
            <a:spLocks noGrp="1"/>
          </p:cNvSpPr>
          <p:nvPr>
            <p:ph type="sldNum" sz="quarter" idx="12"/>
          </p:nvPr>
        </p:nvSpPr>
        <p:spPr>
          <a:xfrm>
            <a:off x="4365295" y="4849936"/>
            <a:ext cx="413410" cy="238889"/>
          </a:xfrm>
        </p:spPr>
        <p:txBody>
          <a:bodyPr/>
          <a:lstStyle/>
          <a:p>
            <a:fld id="{72A83A2B-3358-44F8-83A0-4598795D8FB5}" type="slidenum">
              <a:rPr lang="en-GB" smtClean="0"/>
              <a:pPr/>
              <a:t>7</a:t>
            </a:fld>
            <a:endParaRPr lang="en-GB" dirty="0"/>
          </a:p>
        </p:txBody>
      </p:sp>
      <p:sp>
        <p:nvSpPr>
          <p:cNvPr id="98" name="Rectangle 97"/>
          <p:cNvSpPr/>
          <p:nvPr/>
        </p:nvSpPr>
        <p:spPr>
          <a:xfrm>
            <a:off x="1649454" y="543031"/>
            <a:ext cx="1728000" cy="349339"/>
          </a:xfrm>
          <a:prstGeom prst="rect">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GB" sz="1000" b="1" kern="1200" dirty="0">
                <a:solidFill>
                  <a:schemeClr val="bg1"/>
                </a:solidFill>
                <a:latin typeface="Vodafone Rg" pitchFamily="34" charset="0"/>
                <a:ea typeface="+mn-ea"/>
                <a:cs typeface="+mn-cs"/>
              </a:rPr>
              <a:t>RESPONSIBLE</a:t>
            </a:r>
          </a:p>
          <a:p>
            <a:pPr algn="ctr" defTabSz="444500">
              <a:lnSpc>
                <a:spcPct val="90000"/>
              </a:lnSpc>
              <a:spcBef>
                <a:spcPct val="0"/>
              </a:spcBef>
              <a:spcAft>
                <a:spcPct val="35000"/>
              </a:spcAft>
            </a:pPr>
            <a:r>
              <a:rPr lang="en-GB" sz="1000" b="1" kern="1200" dirty="0">
                <a:solidFill>
                  <a:schemeClr val="bg1"/>
                </a:solidFill>
                <a:latin typeface="Vodafone Rg" pitchFamily="34" charset="0"/>
                <a:ea typeface="+mn-ea"/>
                <a:cs typeface="+mn-cs"/>
              </a:rPr>
              <a:t>for raising risk</a:t>
            </a:r>
          </a:p>
        </p:txBody>
      </p:sp>
      <p:sp>
        <p:nvSpPr>
          <p:cNvPr id="70" name="Rectangle 69"/>
          <p:cNvSpPr/>
          <p:nvPr/>
        </p:nvSpPr>
        <p:spPr>
          <a:xfrm>
            <a:off x="243043" y="2643574"/>
            <a:ext cx="1260000" cy="589099"/>
          </a:xfrm>
          <a:prstGeom prst="rect">
            <a:avLst/>
          </a:prstGeom>
          <a:solidFill>
            <a:schemeClr val="accent4"/>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478">
              <a:lnSpc>
                <a:spcPct val="90000"/>
              </a:lnSpc>
              <a:spcBef>
                <a:spcPct val="0"/>
              </a:spcBef>
              <a:spcAft>
                <a:spcPct val="35000"/>
              </a:spcAft>
            </a:pPr>
            <a:r>
              <a:rPr lang="en-GB" sz="1200" b="1" dirty="0">
                <a:solidFill>
                  <a:srgbClr val="FFFFFF"/>
                </a:solidFill>
                <a:latin typeface="Vodafone Rg" pitchFamily="34" charset="0"/>
              </a:rPr>
              <a:t>MEDIUM Risk</a:t>
            </a:r>
          </a:p>
          <a:p>
            <a:pPr algn="ctr" defTabSz="444478">
              <a:lnSpc>
                <a:spcPct val="90000"/>
              </a:lnSpc>
              <a:spcBef>
                <a:spcPct val="0"/>
              </a:spcBef>
              <a:spcAft>
                <a:spcPct val="35000"/>
              </a:spcAft>
            </a:pPr>
            <a:r>
              <a:rPr lang="en-GB" sz="1200" b="1" dirty="0">
                <a:solidFill>
                  <a:srgbClr val="FFFFFF"/>
                </a:solidFill>
                <a:latin typeface="Vodafone Rg" pitchFamily="34" charset="0"/>
              </a:rPr>
              <a:t>Single Market</a:t>
            </a:r>
          </a:p>
        </p:txBody>
      </p:sp>
      <p:sp>
        <p:nvSpPr>
          <p:cNvPr id="71" name="Rectangle 70"/>
          <p:cNvSpPr/>
          <p:nvPr/>
        </p:nvSpPr>
        <p:spPr>
          <a:xfrm>
            <a:off x="243043" y="4311609"/>
            <a:ext cx="1260000" cy="672270"/>
          </a:xfrm>
          <a:prstGeom prst="rect">
            <a:avLst/>
          </a:prstGeom>
          <a:solidFill>
            <a:schemeClr val="accent1"/>
          </a:solidFill>
          <a:ln w="25400" cap="flat" cmpd="sng" algn="ctr">
            <a:noFill/>
            <a:prstDash val="solid"/>
          </a:ln>
          <a:effectLst>
            <a:outerShdw blurRad="50800" dist="38100" dir="10800000" algn="r"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478">
              <a:lnSpc>
                <a:spcPct val="90000"/>
              </a:lnSpc>
              <a:spcBef>
                <a:spcPct val="0"/>
              </a:spcBef>
              <a:spcAft>
                <a:spcPct val="35000"/>
              </a:spcAft>
            </a:pPr>
            <a:r>
              <a:rPr lang="en-GB" sz="1200" b="1" dirty="0">
                <a:solidFill>
                  <a:srgbClr val="FFFFFF"/>
                </a:solidFill>
                <a:latin typeface="Vodafone Rg" pitchFamily="34" charset="0"/>
              </a:rPr>
              <a:t>HIGH Risk</a:t>
            </a:r>
          </a:p>
        </p:txBody>
      </p:sp>
      <p:sp>
        <p:nvSpPr>
          <p:cNvPr id="72" name="Rounded Rectangle 71"/>
          <p:cNvSpPr/>
          <p:nvPr/>
        </p:nvSpPr>
        <p:spPr>
          <a:xfrm>
            <a:off x="1649454" y="975541"/>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personnel, or Cyber specialist, discusses with local Cyber management (EHOD)</a:t>
            </a:r>
          </a:p>
        </p:txBody>
      </p:sp>
      <p:sp>
        <p:nvSpPr>
          <p:cNvPr id="134" name="Rectangle 133"/>
          <p:cNvSpPr/>
          <p:nvPr/>
        </p:nvSpPr>
        <p:spPr>
          <a:xfrm>
            <a:off x="3502953" y="543031"/>
            <a:ext cx="1728000" cy="349339"/>
          </a:xfrm>
          <a:prstGeom prst="rect">
            <a:avLst/>
          </a:prstGeom>
          <a:solidFill>
            <a:schemeClr val="tx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GB" sz="1000" b="1" kern="1200" dirty="0">
                <a:solidFill>
                  <a:schemeClr val="bg1"/>
                </a:solidFill>
                <a:latin typeface="Vodafone Rg" pitchFamily="34" charset="0"/>
                <a:ea typeface="+mn-ea"/>
                <a:cs typeface="+mn-cs"/>
              </a:rPr>
              <a:t>ACCOUNTABLE</a:t>
            </a:r>
          </a:p>
          <a:p>
            <a:pPr algn="ctr" defTabSz="444500">
              <a:lnSpc>
                <a:spcPct val="90000"/>
              </a:lnSpc>
              <a:spcBef>
                <a:spcPct val="0"/>
              </a:spcBef>
              <a:spcAft>
                <a:spcPct val="35000"/>
              </a:spcAft>
            </a:pPr>
            <a:r>
              <a:rPr lang="en-GB" sz="1000" b="1" dirty="0">
                <a:solidFill>
                  <a:schemeClr val="bg1"/>
                </a:solidFill>
                <a:latin typeface="Vodafone Rg" pitchFamily="34" charset="0"/>
              </a:rPr>
              <a:t>The Risk Owner</a:t>
            </a:r>
            <a:endParaRPr lang="en-GB" sz="1000" b="1" kern="1200" dirty="0">
              <a:solidFill>
                <a:schemeClr val="bg1"/>
              </a:solidFill>
              <a:latin typeface="Vodafone Rg" pitchFamily="34" charset="0"/>
              <a:ea typeface="+mn-ea"/>
              <a:cs typeface="+mn-cs"/>
            </a:endParaRPr>
          </a:p>
        </p:txBody>
      </p:sp>
      <p:sp>
        <p:nvSpPr>
          <p:cNvPr id="148" name="Rectangle 147"/>
          <p:cNvSpPr/>
          <p:nvPr/>
        </p:nvSpPr>
        <p:spPr>
          <a:xfrm>
            <a:off x="5356452" y="544069"/>
            <a:ext cx="1728000" cy="349339"/>
          </a:xfrm>
          <a:prstGeom prst="rect">
            <a:avLst/>
          </a:prstGeom>
          <a:solidFill>
            <a:schemeClr val="tx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GB" sz="1000" b="1" kern="1200" dirty="0">
                <a:solidFill>
                  <a:schemeClr val="bg1"/>
                </a:solidFill>
                <a:latin typeface="Vodafone Rg" pitchFamily="34" charset="0"/>
                <a:ea typeface="+mn-ea"/>
                <a:cs typeface="+mn-cs"/>
              </a:rPr>
              <a:t>CONSULTED f</a:t>
            </a:r>
            <a:r>
              <a:rPr lang="en-GB" sz="1000" b="1" dirty="0">
                <a:solidFill>
                  <a:schemeClr val="bg1"/>
                </a:solidFill>
                <a:latin typeface="Vodafone Rg" pitchFamily="34" charset="0"/>
              </a:rPr>
              <a:t>or risk management approval</a:t>
            </a:r>
            <a:endParaRPr lang="en-GB" sz="1000" b="1" kern="1200" dirty="0">
              <a:solidFill>
                <a:schemeClr val="bg1"/>
              </a:solidFill>
              <a:latin typeface="Vodafone Rg" pitchFamily="34" charset="0"/>
              <a:ea typeface="+mn-ea"/>
              <a:cs typeface="+mn-cs"/>
            </a:endParaRPr>
          </a:p>
        </p:txBody>
      </p:sp>
      <p:sp>
        <p:nvSpPr>
          <p:cNvPr id="152" name="Rectangle 151"/>
          <p:cNvSpPr/>
          <p:nvPr/>
        </p:nvSpPr>
        <p:spPr>
          <a:xfrm>
            <a:off x="7209952" y="543031"/>
            <a:ext cx="1728000" cy="349339"/>
          </a:xfrm>
          <a:prstGeom prst="rect">
            <a:avLst/>
          </a:prstGeom>
          <a:solidFill>
            <a:schemeClr val="tx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GB" sz="1000" b="1" kern="1200" dirty="0">
                <a:solidFill>
                  <a:schemeClr val="bg1"/>
                </a:solidFill>
                <a:latin typeface="Vodafone Rg" pitchFamily="34" charset="0"/>
                <a:ea typeface="+mn-ea"/>
                <a:cs typeface="+mn-cs"/>
              </a:rPr>
              <a:t>INFORMED</a:t>
            </a:r>
          </a:p>
        </p:txBody>
      </p:sp>
      <p:sp>
        <p:nvSpPr>
          <p:cNvPr id="129" name="Rectangle 128"/>
          <p:cNvSpPr/>
          <p:nvPr/>
        </p:nvSpPr>
        <p:spPr>
          <a:xfrm>
            <a:off x="243043" y="1004702"/>
            <a:ext cx="1260000" cy="573136"/>
          </a:xfrm>
          <a:prstGeom prst="rect">
            <a:avLst/>
          </a:prstGeom>
          <a:solidFill>
            <a:schemeClr val="accent2"/>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478">
              <a:lnSpc>
                <a:spcPct val="90000"/>
              </a:lnSpc>
              <a:spcBef>
                <a:spcPct val="0"/>
              </a:spcBef>
              <a:spcAft>
                <a:spcPct val="35000"/>
              </a:spcAft>
            </a:pPr>
            <a:r>
              <a:rPr lang="en-GB" sz="1200" b="1" dirty="0">
                <a:solidFill>
                  <a:srgbClr val="FFFFFF"/>
                </a:solidFill>
                <a:latin typeface="Vodafone Rg" pitchFamily="34" charset="0"/>
              </a:rPr>
              <a:t>LOW Risk</a:t>
            </a:r>
          </a:p>
          <a:p>
            <a:pPr algn="ctr" defTabSz="444478">
              <a:lnSpc>
                <a:spcPct val="90000"/>
              </a:lnSpc>
              <a:spcBef>
                <a:spcPct val="0"/>
              </a:spcBef>
              <a:spcAft>
                <a:spcPct val="35000"/>
              </a:spcAft>
            </a:pPr>
            <a:r>
              <a:rPr lang="en-GB" sz="1200" b="1" dirty="0">
                <a:solidFill>
                  <a:srgbClr val="FFFFFF"/>
                </a:solidFill>
                <a:latin typeface="Vodafone Rg" pitchFamily="34" charset="0"/>
              </a:rPr>
              <a:t>Single Market</a:t>
            </a:r>
          </a:p>
        </p:txBody>
      </p:sp>
      <p:sp>
        <p:nvSpPr>
          <p:cNvPr id="131" name="Rectangle 130"/>
          <p:cNvSpPr/>
          <p:nvPr/>
        </p:nvSpPr>
        <p:spPr>
          <a:xfrm>
            <a:off x="250825" y="1671253"/>
            <a:ext cx="1260000" cy="878905"/>
          </a:xfrm>
          <a:prstGeom prst="rect">
            <a:avLst/>
          </a:prstGeom>
          <a:solidFill>
            <a:schemeClr val="accent2"/>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478">
              <a:lnSpc>
                <a:spcPct val="90000"/>
              </a:lnSpc>
              <a:spcBef>
                <a:spcPct val="0"/>
              </a:spcBef>
              <a:spcAft>
                <a:spcPct val="35000"/>
              </a:spcAft>
            </a:pPr>
            <a:r>
              <a:rPr lang="en-GB" sz="1200" b="1" dirty="0">
                <a:solidFill>
                  <a:srgbClr val="FFFFFF"/>
                </a:solidFill>
                <a:latin typeface="Vodafone Rg" pitchFamily="34" charset="0"/>
              </a:rPr>
              <a:t>LOW Risk</a:t>
            </a:r>
          </a:p>
          <a:p>
            <a:pPr algn="ctr" defTabSz="444478">
              <a:lnSpc>
                <a:spcPct val="90000"/>
              </a:lnSpc>
              <a:spcBef>
                <a:spcPct val="0"/>
              </a:spcBef>
              <a:spcAft>
                <a:spcPct val="35000"/>
              </a:spcAft>
            </a:pPr>
            <a:r>
              <a:rPr lang="en-GB" sz="1200" b="1" dirty="0">
                <a:solidFill>
                  <a:srgbClr val="FFFFFF"/>
                </a:solidFill>
                <a:latin typeface="Vodafone Rg" pitchFamily="34" charset="0"/>
              </a:rPr>
              <a:t>Multiple Markets</a:t>
            </a:r>
          </a:p>
        </p:txBody>
      </p:sp>
      <p:sp>
        <p:nvSpPr>
          <p:cNvPr id="132" name="Rectangle 131"/>
          <p:cNvSpPr/>
          <p:nvPr/>
        </p:nvSpPr>
        <p:spPr>
          <a:xfrm>
            <a:off x="250825" y="3326089"/>
            <a:ext cx="1260000" cy="892104"/>
          </a:xfrm>
          <a:prstGeom prst="rect">
            <a:avLst/>
          </a:prstGeom>
          <a:solidFill>
            <a:schemeClr val="accent4"/>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478">
              <a:lnSpc>
                <a:spcPct val="90000"/>
              </a:lnSpc>
              <a:spcBef>
                <a:spcPct val="0"/>
              </a:spcBef>
              <a:spcAft>
                <a:spcPct val="35000"/>
              </a:spcAft>
            </a:pPr>
            <a:r>
              <a:rPr lang="en-GB" sz="1200" b="1" dirty="0">
                <a:solidFill>
                  <a:srgbClr val="FFFFFF"/>
                </a:solidFill>
                <a:latin typeface="Vodafone Rg" pitchFamily="34" charset="0"/>
              </a:rPr>
              <a:t>MEDIUM Risk</a:t>
            </a:r>
          </a:p>
          <a:p>
            <a:pPr algn="ctr" defTabSz="444478">
              <a:lnSpc>
                <a:spcPct val="90000"/>
              </a:lnSpc>
              <a:spcBef>
                <a:spcPct val="0"/>
              </a:spcBef>
              <a:spcAft>
                <a:spcPct val="35000"/>
              </a:spcAft>
            </a:pPr>
            <a:r>
              <a:rPr lang="en-GB" sz="1200" b="1" dirty="0">
                <a:solidFill>
                  <a:srgbClr val="FFFFFF"/>
                </a:solidFill>
                <a:latin typeface="Vodafone Rg" pitchFamily="34" charset="0"/>
              </a:rPr>
              <a:t>Multiple Markets</a:t>
            </a:r>
          </a:p>
        </p:txBody>
      </p:sp>
      <p:sp>
        <p:nvSpPr>
          <p:cNvPr id="133" name="Rounded Rectangle 132"/>
          <p:cNvSpPr/>
          <p:nvPr/>
        </p:nvSpPr>
        <p:spPr>
          <a:xfrm>
            <a:off x="1649454" y="1657970"/>
            <a:ext cx="1728000" cy="90234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personnel, or Cyber specialist, discusses with local Cyber management (EHOD).</a:t>
            </a:r>
          </a:p>
          <a:p>
            <a:pPr defTabSz="444500">
              <a:lnSpc>
                <a:spcPct val="90000"/>
              </a:lnSpc>
              <a:spcBef>
                <a:spcPct val="0"/>
              </a:spcBef>
              <a:spcAft>
                <a:spcPct val="35000"/>
              </a:spcAft>
            </a:pPr>
            <a:r>
              <a:rPr lang="en-GB" sz="900" dirty="0">
                <a:solidFill>
                  <a:schemeClr val="tx1"/>
                </a:solidFill>
                <a:latin typeface="Vodafone Rg" panose="020B0606080202020204" pitchFamily="34" charset="0"/>
              </a:rPr>
              <a:t>Raise SRA to VC Global GRC, who submits to VF Global GRC.</a:t>
            </a:r>
          </a:p>
        </p:txBody>
      </p:sp>
      <p:sp>
        <p:nvSpPr>
          <p:cNvPr id="155" name="Rounded Rectangle 154"/>
          <p:cNvSpPr/>
          <p:nvPr/>
        </p:nvSpPr>
        <p:spPr>
          <a:xfrm>
            <a:off x="3502953" y="975541"/>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F-band (EHOD) with suitable knowledge and authority to address the risk.</a:t>
            </a:r>
          </a:p>
        </p:txBody>
      </p:sp>
      <p:sp>
        <p:nvSpPr>
          <p:cNvPr id="179" name="Rounded Rectangle 178"/>
          <p:cNvSpPr/>
          <p:nvPr/>
        </p:nvSpPr>
        <p:spPr>
          <a:xfrm>
            <a:off x="3502953" y="1657971"/>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F-band (EHOD) with suitable knowledge and authority to address the risk.</a:t>
            </a:r>
          </a:p>
        </p:txBody>
      </p:sp>
      <p:sp>
        <p:nvSpPr>
          <p:cNvPr id="180" name="Rounded Rectangle 179"/>
          <p:cNvSpPr/>
          <p:nvPr/>
        </p:nvSpPr>
        <p:spPr>
          <a:xfrm>
            <a:off x="5356452" y="975541"/>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Cyber Risk Management (GRC)</a:t>
            </a:r>
          </a:p>
        </p:txBody>
      </p:sp>
      <p:sp>
        <p:nvSpPr>
          <p:cNvPr id="181" name="Rounded Rectangle 180"/>
          <p:cNvSpPr/>
          <p:nvPr/>
        </p:nvSpPr>
        <p:spPr>
          <a:xfrm>
            <a:off x="5356452" y="1657971"/>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Cyber GRC, who raises SRA with VC Group GRC.</a:t>
            </a:r>
          </a:p>
          <a:p>
            <a:pPr defTabSz="444500">
              <a:lnSpc>
                <a:spcPct val="90000"/>
              </a:lnSpc>
              <a:spcBef>
                <a:spcPct val="0"/>
              </a:spcBef>
              <a:spcAft>
                <a:spcPct val="35000"/>
              </a:spcAft>
            </a:pPr>
            <a:r>
              <a:rPr lang="en-GB" sz="900" dirty="0">
                <a:solidFill>
                  <a:schemeClr val="tx1"/>
                </a:solidFill>
                <a:latin typeface="Vodafone Rg" panose="020B0606080202020204" pitchFamily="34" charset="0"/>
              </a:rPr>
              <a:t>VC Group GRC, who submits SRA to VF Group GRC.</a:t>
            </a:r>
          </a:p>
        </p:txBody>
      </p:sp>
      <p:sp>
        <p:nvSpPr>
          <p:cNvPr id="182" name="Rounded Rectangle 181"/>
          <p:cNvSpPr/>
          <p:nvPr/>
        </p:nvSpPr>
        <p:spPr>
          <a:xfrm>
            <a:off x="7209952" y="975541"/>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Risk Owners and Stakeholders</a:t>
            </a:r>
          </a:p>
        </p:txBody>
      </p:sp>
      <p:sp>
        <p:nvSpPr>
          <p:cNvPr id="183" name="Rounded Rectangle 182"/>
          <p:cNvSpPr/>
          <p:nvPr/>
        </p:nvSpPr>
        <p:spPr>
          <a:xfrm>
            <a:off x="7209952" y="1657971"/>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Risk Owners and Stakeholders, also Stakeholders who may be outside the business area of the submitting Cyber team.</a:t>
            </a:r>
          </a:p>
        </p:txBody>
      </p:sp>
      <p:sp>
        <p:nvSpPr>
          <p:cNvPr id="184" name="Rounded Rectangle 183"/>
          <p:cNvSpPr/>
          <p:nvPr/>
        </p:nvSpPr>
        <p:spPr>
          <a:xfrm>
            <a:off x="1644633" y="2643575"/>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personnel, or Cyber specialist, discusses with local Cyber management (EHOD)</a:t>
            </a:r>
          </a:p>
        </p:txBody>
      </p:sp>
      <p:sp>
        <p:nvSpPr>
          <p:cNvPr id="185" name="Rounded Rectangle 184"/>
          <p:cNvSpPr/>
          <p:nvPr/>
        </p:nvSpPr>
        <p:spPr>
          <a:xfrm>
            <a:off x="3498132" y="2643575"/>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E-band (ME) with suitable knowledge and authority to address the risk.</a:t>
            </a:r>
          </a:p>
        </p:txBody>
      </p:sp>
      <p:sp>
        <p:nvSpPr>
          <p:cNvPr id="186" name="Rounded Rectangle 185"/>
          <p:cNvSpPr/>
          <p:nvPr/>
        </p:nvSpPr>
        <p:spPr>
          <a:xfrm>
            <a:off x="5351631" y="2643575"/>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Cyber Risk Management (GRC)</a:t>
            </a:r>
          </a:p>
        </p:txBody>
      </p:sp>
      <p:sp>
        <p:nvSpPr>
          <p:cNvPr id="187" name="Rounded Rectangle 186"/>
          <p:cNvSpPr/>
          <p:nvPr/>
        </p:nvSpPr>
        <p:spPr>
          <a:xfrm>
            <a:off x="7205131" y="2643575"/>
            <a:ext cx="1728000" cy="58909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Risk Owners and Stakeholders</a:t>
            </a:r>
          </a:p>
        </p:txBody>
      </p:sp>
      <p:sp>
        <p:nvSpPr>
          <p:cNvPr id="188" name="Rounded Rectangle 187"/>
          <p:cNvSpPr/>
          <p:nvPr/>
        </p:nvSpPr>
        <p:spPr>
          <a:xfrm>
            <a:off x="1644633" y="3326088"/>
            <a:ext cx="1728000" cy="902349"/>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personnel, or Cyber specialist, discusses with local Cyber management (EHOD).</a:t>
            </a:r>
          </a:p>
          <a:p>
            <a:pPr defTabSz="444500">
              <a:lnSpc>
                <a:spcPct val="90000"/>
              </a:lnSpc>
              <a:spcBef>
                <a:spcPct val="0"/>
              </a:spcBef>
              <a:spcAft>
                <a:spcPct val="35000"/>
              </a:spcAft>
            </a:pPr>
            <a:r>
              <a:rPr lang="en-GB" sz="900" dirty="0">
                <a:solidFill>
                  <a:schemeClr val="tx1"/>
                </a:solidFill>
                <a:latin typeface="Vodafone Rg" panose="020B0606080202020204" pitchFamily="34" charset="0"/>
              </a:rPr>
              <a:t>Raise SRA to VC Global GRC, who submits to VF Global GRC.</a:t>
            </a:r>
          </a:p>
        </p:txBody>
      </p:sp>
      <p:sp>
        <p:nvSpPr>
          <p:cNvPr id="189" name="Rounded Rectangle 188"/>
          <p:cNvSpPr/>
          <p:nvPr/>
        </p:nvSpPr>
        <p:spPr>
          <a:xfrm>
            <a:off x="3498132" y="3326089"/>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E-band (ME) with suitable knowledge and authority to address the risk.</a:t>
            </a:r>
          </a:p>
        </p:txBody>
      </p:sp>
      <p:sp>
        <p:nvSpPr>
          <p:cNvPr id="190" name="Rounded Rectangle 189"/>
          <p:cNvSpPr/>
          <p:nvPr/>
        </p:nvSpPr>
        <p:spPr>
          <a:xfrm>
            <a:off x="5351631" y="3326089"/>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Cyber GRC, who raises SRA with VC Group GRC.</a:t>
            </a:r>
          </a:p>
          <a:p>
            <a:pPr defTabSz="444500">
              <a:lnSpc>
                <a:spcPct val="90000"/>
              </a:lnSpc>
              <a:spcBef>
                <a:spcPct val="0"/>
              </a:spcBef>
              <a:spcAft>
                <a:spcPct val="35000"/>
              </a:spcAft>
            </a:pPr>
            <a:r>
              <a:rPr lang="en-GB" sz="900" dirty="0">
                <a:solidFill>
                  <a:schemeClr val="tx1"/>
                </a:solidFill>
                <a:latin typeface="Vodafone Rg" panose="020B0606080202020204" pitchFamily="34" charset="0"/>
              </a:rPr>
              <a:t>VC Group GRC, who submits SRA to VF Group GRC.</a:t>
            </a:r>
          </a:p>
        </p:txBody>
      </p:sp>
      <p:sp>
        <p:nvSpPr>
          <p:cNvPr id="191" name="Rounded Rectangle 190"/>
          <p:cNvSpPr/>
          <p:nvPr/>
        </p:nvSpPr>
        <p:spPr>
          <a:xfrm>
            <a:off x="7205131" y="3326089"/>
            <a:ext cx="1728000" cy="902348"/>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Risk Owners and Stakeholders, also Stakeholders who may be outside the business area of the submitting Cyber team.</a:t>
            </a:r>
          </a:p>
        </p:txBody>
      </p:sp>
      <p:sp>
        <p:nvSpPr>
          <p:cNvPr id="192" name="Rounded Rectangle 191"/>
          <p:cNvSpPr/>
          <p:nvPr/>
        </p:nvSpPr>
        <p:spPr>
          <a:xfrm>
            <a:off x="1644633" y="4305218"/>
            <a:ext cx="1728000" cy="678661"/>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Local personnel, or Cyber specialist, submitted to VC Global Cyber GRC, to discuss with Cyber ME and VC Group CTO.</a:t>
            </a:r>
          </a:p>
        </p:txBody>
      </p:sp>
      <p:sp>
        <p:nvSpPr>
          <p:cNvPr id="193" name="Rounded Rectangle 192"/>
          <p:cNvSpPr/>
          <p:nvPr/>
        </p:nvSpPr>
        <p:spPr>
          <a:xfrm>
            <a:off x="3498132" y="4305218"/>
            <a:ext cx="1728000" cy="678661"/>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VC Group CTO</a:t>
            </a:r>
          </a:p>
        </p:txBody>
      </p:sp>
      <p:sp>
        <p:nvSpPr>
          <p:cNvPr id="194" name="Rounded Rectangle 193"/>
          <p:cNvSpPr/>
          <p:nvPr/>
        </p:nvSpPr>
        <p:spPr>
          <a:xfrm>
            <a:off x="5351631" y="4305218"/>
            <a:ext cx="1728000" cy="677623"/>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VC Group Cyber GRC to submit SRA to VF Cyber GRC, as received from LM or multiple LMs.</a:t>
            </a:r>
          </a:p>
          <a:p>
            <a:pPr defTabSz="444500">
              <a:lnSpc>
                <a:spcPct val="90000"/>
              </a:lnSpc>
              <a:spcBef>
                <a:spcPct val="0"/>
              </a:spcBef>
              <a:spcAft>
                <a:spcPct val="35000"/>
              </a:spcAft>
            </a:pPr>
            <a:r>
              <a:rPr lang="en-GB" sz="900" dirty="0">
                <a:solidFill>
                  <a:schemeClr val="tx1"/>
                </a:solidFill>
                <a:latin typeface="Vodafone Rg" panose="020B0606080202020204" pitchFamily="34" charset="0"/>
              </a:rPr>
              <a:t>VF Cyber GRC to discuss with </a:t>
            </a:r>
          </a:p>
        </p:txBody>
      </p:sp>
      <p:sp>
        <p:nvSpPr>
          <p:cNvPr id="195" name="Rounded Rectangle 194"/>
          <p:cNvSpPr/>
          <p:nvPr/>
        </p:nvSpPr>
        <p:spPr>
          <a:xfrm>
            <a:off x="7205131" y="4305218"/>
            <a:ext cx="1728000" cy="677623"/>
          </a:xfrm>
          <a:prstGeom prst="roundRect">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900" dirty="0">
                <a:solidFill>
                  <a:schemeClr val="tx1"/>
                </a:solidFill>
                <a:latin typeface="Vodafone Rg" panose="020B0606080202020204" pitchFamily="34" charset="0"/>
              </a:rPr>
              <a:t>VF Global Cyber Security Director or VF Group CTO.</a:t>
            </a:r>
          </a:p>
        </p:txBody>
      </p:sp>
      <p:cxnSp>
        <p:nvCxnSpPr>
          <p:cNvPr id="6" name="Straight Arrow Connector 5"/>
          <p:cNvCxnSpPr/>
          <p:nvPr/>
        </p:nvCxnSpPr>
        <p:spPr>
          <a:xfrm>
            <a:off x="6820218" y="4890576"/>
            <a:ext cx="525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09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a:solidFill>
                <a:srgbClr val="34342B"/>
              </a:solidFill>
              <a:latin typeface="Vodafone Rg" pitchFamily="34" charset="0"/>
              <a:ea typeface="+mn-ea"/>
              <a:cs typeface="+mn-cs"/>
            </a:endParaRPr>
          </a:p>
        </p:txBody>
      </p:sp>
      <p:sp>
        <p:nvSpPr>
          <p:cNvPr id="3" name="Date Placeholder 2"/>
          <p:cNvSpPr>
            <a:spLocks noGrp="1"/>
          </p:cNvSpPr>
          <p:nvPr>
            <p:ph type="dt" sz="half" idx="10"/>
          </p:nvPr>
        </p:nvSpPr>
        <p:spPr/>
        <p:txBody>
          <a:bodyPr/>
          <a:lstStyle/>
          <a:p>
            <a:fld id="{AD47607F-D0CB-4AC6-9566-046428C59115}" type="datetime3">
              <a:rPr lang="en-US" smtClean="0">
                <a:solidFill>
                  <a:schemeClr val="bg1"/>
                </a:solidFill>
              </a:rPr>
              <a:t>17 February 2022</a:t>
            </a:fld>
            <a:endParaRPr lang="en-GB" dirty="0">
              <a:solidFill>
                <a:schemeClr val="bg1"/>
              </a:solidFill>
            </a:endParaRPr>
          </a:p>
        </p:txBody>
      </p:sp>
      <p:sp>
        <p:nvSpPr>
          <p:cNvPr id="4" name="Footer Placeholder 3"/>
          <p:cNvSpPr>
            <a:spLocks noGrp="1"/>
          </p:cNvSpPr>
          <p:nvPr>
            <p:ph type="ftr" sz="quarter" idx="11"/>
          </p:nvPr>
        </p:nvSpPr>
        <p:spPr/>
        <p:txBody>
          <a:bodyPr/>
          <a:lstStyle/>
          <a:p>
            <a:r>
              <a:rPr lang="en-GB">
                <a:solidFill>
                  <a:schemeClr val="bg1"/>
                </a:solidFill>
              </a:rPr>
              <a:t>Insert Confidentiality Level in slide footer </a:t>
            </a:r>
            <a:endParaRPr lang="en-GB" dirty="0">
              <a:solidFill>
                <a:schemeClr val="bg1"/>
              </a:solidFill>
            </a:endParaRPr>
          </a:p>
        </p:txBody>
      </p:sp>
      <p:sp>
        <p:nvSpPr>
          <p:cNvPr id="5" name="Slide Number Placeholder 4"/>
          <p:cNvSpPr>
            <a:spLocks noGrp="1"/>
          </p:cNvSpPr>
          <p:nvPr>
            <p:ph type="sldNum" sz="quarter" idx="12"/>
          </p:nvPr>
        </p:nvSpPr>
        <p:spPr/>
        <p:txBody>
          <a:bodyPr/>
          <a:lstStyle/>
          <a:p>
            <a:fld id="{72A83A2B-3358-44F8-83A0-4598795D8FB5}" type="slidenum">
              <a:rPr lang="en-GB" smtClean="0">
                <a:solidFill>
                  <a:schemeClr val="bg1"/>
                </a:solidFill>
              </a:rPr>
              <a:pPr/>
              <a:t>8</a:t>
            </a:fld>
            <a:endParaRPr lang="en-GB" dirty="0">
              <a:solidFill>
                <a:schemeClr val="bg1"/>
              </a:solidFill>
            </a:endParaRPr>
          </a:p>
        </p:txBody>
      </p:sp>
      <p:cxnSp>
        <p:nvCxnSpPr>
          <p:cNvPr id="21" name="Straight Connector 20"/>
          <p:cNvCxnSpPr/>
          <p:nvPr/>
        </p:nvCxnSpPr>
        <p:spPr>
          <a:xfrm>
            <a:off x="272110" y="1287887"/>
            <a:ext cx="56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3"/>
          <p:cNvSpPr txBox="1">
            <a:spLocks/>
          </p:cNvSpPr>
          <p:nvPr/>
        </p:nvSpPr>
        <p:spPr>
          <a:xfrm>
            <a:off x="247834" y="587184"/>
            <a:ext cx="8357686" cy="25725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3049588" algn="l"/>
              </a:tabLst>
              <a:defRPr sz="3200" b="1" kern="1200">
                <a:solidFill>
                  <a:schemeClr val="bg1"/>
                </a:solidFill>
                <a:latin typeface="Vodafone Rg" pitchFamily="34" charset="0"/>
                <a:ea typeface="+mj-ea"/>
                <a:cs typeface="+mj-cs"/>
              </a:defRPr>
            </a:lvl1pPr>
          </a:lstStyle>
          <a:p>
            <a:r>
              <a:rPr lang="en-GB" sz="4000" dirty="0">
                <a:latin typeface="+mn-lt"/>
              </a:rPr>
              <a:t>Vodacom Group Cyber Security</a:t>
            </a:r>
          </a:p>
          <a:p>
            <a:endParaRPr lang="en-GB" sz="4000" dirty="0">
              <a:latin typeface="+mn-lt"/>
            </a:endParaRPr>
          </a:p>
          <a:p>
            <a:r>
              <a:rPr lang="en-GB" dirty="0">
                <a:latin typeface="+mn-lt"/>
              </a:rPr>
              <a:t>Cyber Risk Management Process</a:t>
            </a:r>
          </a:p>
        </p:txBody>
      </p:sp>
      <p:pic>
        <p:nvPicPr>
          <p:cNvPr id="23" name="Picture 22"/>
          <p:cNvPicPr>
            <a:picLocks noChangeAspect="1"/>
          </p:cNvPicPr>
          <p:nvPr/>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327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69978"/>
            <a:ext cx="8726482" cy="351051"/>
          </a:xfrm>
        </p:spPr>
        <p:txBody>
          <a:bodyPr/>
          <a:lstStyle/>
          <a:p>
            <a:r>
              <a:rPr lang="en-GB" dirty="0"/>
              <a:t>What is a Policy Dispensation?</a:t>
            </a:r>
          </a:p>
        </p:txBody>
      </p:sp>
      <p:sp>
        <p:nvSpPr>
          <p:cNvPr id="3" name="Date Placeholder 2"/>
          <p:cNvSpPr>
            <a:spLocks noGrp="1"/>
          </p:cNvSpPr>
          <p:nvPr>
            <p:ph type="dt" sz="half" idx="10"/>
          </p:nvPr>
        </p:nvSpPr>
        <p:spPr>
          <a:xfrm>
            <a:off x="6137275" y="4856099"/>
            <a:ext cx="2133600" cy="238889"/>
          </a:xfrm>
        </p:spPr>
        <p:txBody>
          <a:bodyPr/>
          <a:lstStyle/>
          <a:p>
            <a:pPr algn="r"/>
            <a:fld id="{AD47607F-D0CB-4AC6-9566-046428C59115}" type="datetime3">
              <a:rPr lang="en-US" smtClean="0"/>
              <a:pPr algn="r"/>
              <a:t>17 February 2022</a:t>
            </a:fld>
            <a:endParaRPr lang="en-GB" dirty="0"/>
          </a:p>
        </p:txBody>
      </p:sp>
      <p:sp>
        <p:nvSpPr>
          <p:cNvPr id="5" name="Slide Number Placeholder 4"/>
          <p:cNvSpPr>
            <a:spLocks noGrp="1"/>
          </p:cNvSpPr>
          <p:nvPr>
            <p:ph type="sldNum" sz="quarter" idx="12"/>
          </p:nvPr>
        </p:nvSpPr>
        <p:spPr>
          <a:xfrm>
            <a:off x="4365295" y="4857136"/>
            <a:ext cx="413410" cy="238889"/>
          </a:xfrm>
        </p:spPr>
        <p:txBody>
          <a:bodyPr/>
          <a:lstStyle/>
          <a:p>
            <a:fld id="{72A83A2B-3358-44F8-83A0-4598795D8FB5}" type="slidenum">
              <a:rPr lang="en-GB" smtClean="0"/>
              <a:pPr/>
              <a:t>9</a:t>
            </a:fld>
            <a:endParaRPr lang="en-GB" dirty="0"/>
          </a:p>
        </p:txBody>
      </p:sp>
      <p:sp>
        <p:nvSpPr>
          <p:cNvPr id="6" name="Rounded Rectangle 5"/>
          <p:cNvSpPr/>
          <p:nvPr/>
        </p:nvSpPr>
        <p:spPr>
          <a:xfrm>
            <a:off x="432000" y="590987"/>
            <a:ext cx="8272799" cy="4400737"/>
          </a:xfrm>
          <a:prstGeom prst="roundRect">
            <a:avLst>
              <a:gd name="adj" fmla="val 7377"/>
            </a:avLst>
          </a:prstGeom>
          <a:solidFill>
            <a:schemeClr val="bg1">
              <a:lumMod val="95000"/>
            </a:schemeClr>
          </a:solidFill>
          <a:ln>
            <a:noFill/>
          </a:ln>
          <a:effectLst>
            <a:outerShdw blurRad="50800" dist="38100" dir="5400000" algn="t"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spcFirstLastPara="0" vert="horz" wrap="square" lIns="72000" tIns="72000" rIns="72000" bIns="72000" numCol="1" spcCol="1270" rtlCol="0" anchor="t" anchorCtr="0">
            <a:noAutofit/>
          </a:bodyPr>
          <a:lstStyle/>
          <a:p>
            <a:pPr defTabSz="444500">
              <a:lnSpc>
                <a:spcPct val="90000"/>
              </a:lnSpc>
              <a:spcBef>
                <a:spcPct val="0"/>
              </a:spcBef>
              <a:spcAft>
                <a:spcPct val="35000"/>
              </a:spcAft>
            </a:pPr>
            <a:r>
              <a:rPr lang="en-GB" sz="1400" dirty="0">
                <a:solidFill>
                  <a:schemeClr val="accent1"/>
                </a:solidFill>
                <a:latin typeface="Vodafone Rg" panose="020B0606080202020204" pitchFamily="34" charset="0"/>
              </a:rPr>
              <a:t>A Policy Dispensation is </a:t>
            </a:r>
            <a:r>
              <a:rPr lang="en-GB" sz="1400" b="1" dirty="0">
                <a:solidFill>
                  <a:schemeClr val="tx1"/>
                </a:solidFill>
                <a:latin typeface="Vodafone Rg" panose="020B0606080202020204" pitchFamily="34" charset="0"/>
              </a:rPr>
              <a:t>not</a:t>
            </a:r>
            <a:r>
              <a:rPr lang="en-GB" sz="1400" dirty="0">
                <a:solidFill>
                  <a:schemeClr val="accent1"/>
                </a:solidFill>
                <a:latin typeface="Vodafone Rg" panose="020B0606080202020204" pitchFamily="34" charset="0"/>
              </a:rPr>
              <a:t> a mechanism to avoid following Cyber Security Policies, Detailed Requirements or Standards.</a:t>
            </a: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r>
              <a:rPr lang="en-GB" sz="1400" dirty="0">
                <a:solidFill>
                  <a:schemeClr val="tx1"/>
                </a:solidFill>
                <a:latin typeface="Vodafone Rg" panose="020B0606080202020204" pitchFamily="34" charset="0"/>
              </a:rPr>
              <a:t>A Policy Dispensation:</a:t>
            </a:r>
          </a:p>
          <a:p>
            <a:pPr marL="285750" indent="-2857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Is a </a:t>
            </a:r>
            <a:r>
              <a:rPr lang="en-GB" sz="1400" u="sng" dirty="0">
                <a:solidFill>
                  <a:schemeClr val="tx1"/>
                </a:solidFill>
                <a:latin typeface="Vodafone Rg" panose="020B0606080202020204" pitchFamily="34" charset="0"/>
              </a:rPr>
              <a:t>temporary</a:t>
            </a:r>
            <a:r>
              <a:rPr lang="en-GB" sz="1400" dirty="0">
                <a:solidFill>
                  <a:schemeClr val="tx1"/>
                </a:solidFill>
                <a:latin typeface="Vodafone Rg" panose="020B0606080202020204" pitchFamily="34" charset="0"/>
              </a:rPr>
              <a:t>, time-limited, formal approval to deviate from a </a:t>
            </a:r>
            <a:r>
              <a:rPr lang="en-GB" sz="1400" u="sng" dirty="0">
                <a:solidFill>
                  <a:schemeClr val="tx1"/>
                </a:solidFill>
                <a:latin typeface="Vodafone Rg" panose="020B0606080202020204" pitchFamily="34" charset="0"/>
              </a:rPr>
              <a:t>Cyber Security policy</a:t>
            </a:r>
            <a:r>
              <a:rPr lang="en-GB" sz="1400" dirty="0">
                <a:solidFill>
                  <a:schemeClr val="tx1"/>
                </a:solidFill>
                <a:latin typeface="Vodafone Rg" panose="020B0606080202020204" pitchFamily="34" charset="0"/>
              </a:rPr>
              <a:t> due to unforeseen circumstances, or situations where a security fix cannot immediately be applied.</a:t>
            </a:r>
          </a:p>
          <a:p>
            <a:pPr marL="285750" indent="-2857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Must be fully </a:t>
            </a:r>
            <a:r>
              <a:rPr lang="en-GB" sz="1400" u="sng" dirty="0">
                <a:solidFill>
                  <a:schemeClr val="tx1"/>
                </a:solidFill>
                <a:latin typeface="Vodafone Rg" panose="020B0606080202020204" pitchFamily="34" charset="0"/>
              </a:rPr>
              <a:t>risk assessed</a:t>
            </a:r>
            <a:r>
              <a:rPr lang="en-GB" sz="1400" dirty="0">
                <a:solidFill>
                  <a:schemeClr val="tx1"/>
                </a:solidFill>
                <a:latin typeface="Vodafone Rg" panose="020B0606080202020204" pitchFamily="34" charset="0"/>
              </a:rPr>
              <a:t> by Cyber Security prior to business acknowledgement and risk acceptance</a:t>
            </a:r>
          </a:p>
          <a:p>
            <a:pPr marL="285750" indent="-2857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Must be provided with – or already have – sufficient </a:t>
            </a:r>
            <a:r>
              <a:rPr lang="en-GB" sz="1400" u="sng" dirty="0">
                <a:solidFill>
                  <a:schemeClr val="tx1"/>
                </a:solidFill>
                <a:latin typeface="Vodafone Rg" panose="020B0606080202020204" pitchFamily="34" charset="0"/>
              </a:rPr>
              <a:t>mitigating controls</a:t>
            </a:r>
            <a:r>
              <a:rPr lang="en-GB" sz="1400" dirty="0">
                <a:solidFill>
                  <a:schemeClr val="tx1"/>
                </a:solidFill>
                <a:latin typeface="Vodafone Rg" panose="020B0606080202020204" pitchFamily="34" charset="0"/>
              </a:rPr>
              <a:t> on the asset(s) and/or operating environment in scope to minimize the risk</a:t>
            </a:r>
          </a:p>
          <a:p>
            <a:pPr marL="285750" indent="-285750" defTabSz="444500">
              <a:lnSpc>
                <a:spcPct val="90000"/>
              </a:lnSpc>
              <a:spcBef>
                <a:spcPct val="0"/>
              </a:spcBef>
              <a:spcAft>
                <a:spcPct val="35000"/>
              </a:spcAft>
              <a:buFont typeface="Arial" panose="020B0604020202020204" pitchFamily="34" charset="0"/>
              <a:buChar char="•"/>
            </a:pPr>
            <a:r>
              <a:rPr lang="en-GB" sz="1400" dirty="0">
                <a:solidFill>
                  <a:schemeClr val="tx1"/>
                </a:solidFill>
                <a:latin typeface="Vodafone Rg" panose="020B0606080202020204" pitchFamily="34" charset="0"/>
              </a:rPr>
              <a:t>Must have a time-based </a:t>
            </a:r>
            <a:r>
              <a:rPr lang="en-GB" sz="1400" u="sng" dirty="0">
                <a:solidFill>
                  <a:schemeClr val="tx1"/>
                </a:solidFill>
                <a:latin typeface="Vodafone Rg" panose="020B0606080202020204" pitchFamily="34" charset="0"/>
              </a:rPr>
              <a:t>remediation plan </a:t>
            </a:r>
            <a:r>
              <a:rPr lang="en-GB" sz="1400" dirty="0">
                <a:solidFill>
                  <a:schemeClr val="tx1"/>
                </a:solidFill>
                <a:latin typeface="Vodafone Rg" panose="020B0606080202020204" pitchFamily="34" charset="0"/>
              </a:rPr>
              <a:t>to recover from the risk</a:t>
            </a:r>
          </a:p>
          <a:p>
            <a:pPr defTabSz="444500">
              <a:lnSpc>
                <a:spcPct val="90000"/>
              </a:lnSpc>
              <a:spcBef>
                <a:spcPct val="0"/>
              </a:spcBef>
              <a:spcAft>
                <a:spcPct val="35000"/>
              </a:spcAft>
            </a:pPr>
            <a:endParaRPr lang="en-GB" sz="1400" dirty="0">
              <a:solidFill>
                <a:schemeClr val="tx1"/>
              </a:solidFill>
              <a:latin typeface="Vodafone Rg" panose="020B0606080202020204" pitchFamily="34" charset="0"/>
            </a:endParaRPr>
          </a:p>
          <a:p>
            <a:pPr defTabSz="444500">
              <a:lnSpc>
                <a:spcPct val="90000"/>
              </a:lnSpc>
              <a:spcBef>
                <a:spcPct val="0"/>
              </a:spcBef>
              <a:spcAft>
                <a:spcPct val="35000"/>
              </a:spcAft>
            </a:pPr>
            <a:r>
              <a:rPr lang="en-GB" sz="1400" dirty="0">
                <a:solidFill>
                  <a:schemeClr val="tx1"/>
                </a:solidFill>
                <a:latin typeface="Vodafone Rg" panose="020B0606080202020204" pitchFamily="34" charset="0"/>
              </a:rPr>
              <a:t>Some examples of situations where a PD will be considered:</a:t>
            </a:r>
          </a:p>
          <a:p>
            <a:pPr marL="285750" indent="-285750" defTabSz="444500">
              <a:lnSpc>
                <a:spcPct val="90000"/>
              </a:lnSpc>
              <a:spcBef>
                <a:spcPct val="0"/>
              </a:spcBef>
              <a:spcAft>
                <a:spcPct val="35000"/>
              </a:spcAft>
              <a:buFont typeface="Vodafone Rg" panose="020B0606080202020204" pitchFamily="34" charset="0"/>
              <a:buChar char="–"/>
            </a:pPr>
            <a:r>
              <a:rPr lang="en-GB" sz="1200" dirty="0">
                <a:solidFill>
                  <a:schemeClr val="tx1"/>
                </a:solidFill>
                <a:latin typeface="Vodafone Rg" panose="020B0606080202020204" pitchFamily="34" charset="0"/>
              </a:rPr>
              <a:t>A vulnerability is identified for which a patch or fix is not available from the vendor within the vulnerability SLA remediation timeline.</a:t>
            </a:r>
          </a:p>
          <a:p>
            <a:pPr marL="285750" indent="-285750" defTabSz="444500">
              <a:lnSpc>
                <a:spcPct val="90000"/>
              </a:lnSpc>
              <a:spcBef>
                <a:spcPct val="0"/>
              </a:spcBef>
              <a:spcAft>
                <a:spcPct val="35000"/>
              </a:spcAft>
              <a:buFont typeface="Vodafone Rg" panose="020B0606080202020204" pitchFamily="34" charset="0"/>
              <a:buChar char="–"/>
            </a:pPr>
            <a:r>
              <a:rPr lang="en-GB" sz="1200" dirty="0">
                <a:solidFill>
                  <a:schemeClr val="tx1"/>
                </a:solidFill>
                <a:latin typeface="Vodafone Rg" panose="020B0606080202020204" pitchFamily="34" charset="0"/>
              </a:rPr>
              <a:t>A non-secure protocol is in use which cannot be upgraded in the short-term due to infrastructure/environmental complexity, dependencies and/or cost</a:t>
            </a:r>
          </a:p>
          <a:p>
            <a:pPr marL="285750" indent="-285750" defTabSz="444500">
              <a:lnSpc>
                <a:spcPct val="90000"/>
              </a:lnSpc>
              <a:spcBef>
                <a:spcPct val="0"/>
              </a:spcBef>
              <a:spcAft>
                <a:spcPct val="35000"/>
              </a:spcAft>
              <a:buFont typeface="Vodafone Rg" panose="020B0606080202020204" pitchFamily="34" charset="0"/>
              <a:buChar char="–"/>
            </a:pPr>
            <a:r>
              <a:rPr lang="en-GB" sz="1200" dirty="0">
                <a:solidFill>
                  <a:schemeClr val="tx1"/>
                </a:solidFill>
                <a:latin typeface="Vodafone Rg" panose="020B0606080202020204" pitchFamily="34" charset="0"/>
              </a:rPr>
              <a:t>A system is not compatible with a security tool, and an alternative or work-around is being investigated</a:t>
            </a:r>
          </a:p>
        </p:txBody>
      </p:sp>
    </p:spTree>
    <p:extLst>
      <p:ext uri="{BB962C8B-B14F-4D97-AF65-F5344CB8AC3E}">
        <p14:creationId xmlns:p14="http://schemas.microsoft.com/office/powerpoint/2010/main" val="343932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odafone">
  <a:themeElements>
    <a:clrScheme name="Vodafone 2013">
      <a:dk1>
        <a:srgbClr val="000000"/>
      </a:dk1>
      <a:lt1>
        <a:srgbClr val="FFFFFF"/>
      </a:lt1>
      <a:dk2>
        <a:srgbClr val="5E2750"/>
      </a:dk2>
      <a:lt2>
        <a:srgbClr val="4A4D4E"/>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odafone 2013">
    <a:dk1>
      <a:srgbClr val="000000"/>
    </a:dk1>
    <a:lt1>
      <a:srgbClr val="FFFFFF"/>
    </a:lt1>
    <a:dk2>
      <a:srgbClr val="5E2750"/>
    </a:dk2>
    <a:lt2>
      <a:srgbClr val="4A4D4E"/>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E1B555E600BB49A9B19CCBEE6B4B1F" ma:contentTypeVersion="15" ma:contentTypeDescription="Create a new document." ma:contentTypeScope="" ma:versionID="306299f55a7b1f0ddf67c5984feaf94d">
  <xsd:schema xmlns:xsd="http://www.w3.org/2001/XMLSchema" xmlns:xs="http://www.w3.org/2001/XMLSchema" xmlns:p="http://schemas.microsoft.com/office/2006/metadata/properties" xmlns:ns2="a0007b4c-3d10-41af-90d3-a84321440d61" xmlns:ns3="d85bc446-10ff-4bdb-b6e7-d1ca1967a5f3" xmlns:ns4="6504cafb-c983-4e47-bcaf-a5581da3406e" targetNamespace="http://schemas.microsoft.com/office/2006/metadata/properties" ma:root="true" ma:fieldsID="2b4384c3a5b580fec9cb1b9e2b766047" ns2:_="" ns3:_="" ns4:_="">
    <xsd:import namespace="a0007b4c-3d10-41af-90d3-a84321440d61"/>
    <xsd:import namespace="d85bc446-10ff-4bdb-b6e7-d1ca1967a5f3"/>
    <xsd:import namespace="6504cafb-c983-4e47-bcaf-a5581da3406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007b4c-3d10-41af-90d3-a84321440d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140db7b-894d-4be5-b4f9-3216f8c45b4b"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5bc446-10ff-4bdb-b6e7-d1ca1967a5f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04cafb-c983-4e47-bcaf-a5581da3406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b752ac1-f14d-46b3-b630-472a16bda9a1}" ma:internalName="TaxCatchAll" ma:showField="CatchAllData" ma:web="d85bc446-10ff-4bdb-b6e7-d1ca1967a5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0007b4c-3d10-41af-90d3-a84321440d61">
      <Terms xmlns="http://schemas.microsoft.com/office/infopath/2007/PartnerControls"/>
    </lcf76f155ced4ddcb4097134ff3c332f>
    <TaxCatchAll xmlns="6504cafb-c983-4e47-bcaf-a5581da3406e" xsi:nil="true"/>
  </documentManagement>
</p:properties>
</file>

<file path=customXml/itemProps1.xml><?xml version="1.0" encoding="utf-8"?>
<ds:datastoreItem xmlns:ds="http://schemas.openxmlformats.org/officeDocument/2006/customXml" ds:itemID="{AA632100-21D0-41D9-9AFC-F707FAB32366}"/>
</file>

<file path=customXml/itemProps2.xml><?xml version="1.0" encoding="utf-8"?>
<ds:datastoreItem xmlns:ds="http://schemas.openxmlformats.org/officeDocument/2006/customXml" ds:itemID="{501C830C-1D62-4A2C-A867-5F012D1CDA31}">
  <ds:schemaRefs>
    <ds:schemaRef ds:uri="http://schemas.microsoft.com/sharepoint/v3/contenttype/forms"/>
  </ds:schemaRefs>
</ds:datastoreItem>
</file>

<file path=customXml/itemProps3.xml><?xml version="1.0" encoding="utf-8"?>
<ds:datastoreItem xmlns:ds="http://schemas.openxmlformats.org/officeDocument/2006/customXml" ds:itemID="{FC5BA5C9-CDA9-41BE-9A3D-7DC907E6C770}">
  <ds:schemaRefs>
    <ds:schemaRef ds:uri="http://purl.org/dc/elements/1.1/"/>
    <ds:schemaRef ds:uri="9b77a4c8-7f6e-4821-b907-47a3831c8b4b"/>
    <ds:schemaRef ds:uri="http://schemas.microsoft.com/office/infopath/2007/PartnerControls"/>
    <ds:schemaRef ds:uri="http://schemas.openxmlformats.org/package/2006/metadata/core-properties"/>
    <ds:schemaRef ds:uri="http://schemas.microsoft.com/sharepoint/v3"/>
    <ds:schemaRef ds:uri="http://www.w3.org/XML/1998/namespace"/>
    <ds:schemaRef ds:uri="http://schemas.microsoft.com/office/2006/documentManagement/types"/>
    <ds:schemaRef ds:uri="http://purl.org/dc/terms/"/>
    <ds:schemaRef ds:uri="140a2cc3-50a7-427a-bece-6384c97ef94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2416</Words>
  <Application>Microsoft Office PowerPoint</Application>
  <PresentationFormat>On-screen Show (16:9)</PresentationFormat>
  <Paragraphs>292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Vodafone Rg</vt:lpstr>
      <vt:lpstr>Vodafone</vt:lpstr>
      <vt:lpstr>Policy Dispensations &amp; Security Risk Approvals Requirements and Process v1.2</vt:lpstr>
      <vt:lpstr>Introduction</vt:lpstr>
      <vt:lpstr>One-Pager Overview</vt:lpstr>
      <vt:lpstr>PowerPoint Presentation</vt:lpstr>
      <vt:lpstr>Vodafone Group Risk Management Framework</vt:lpstr>
      <vt:lpstr>PowerPoint Presentation</vt:lpstr>
      <vt:lpstr>Risk Submission and Assessment Responsibilities (1)</vt:lpstr>
      <vt:lpstr>PowerPoint Presentation</vt:lpstr>
      <vt:lpstr>What is a Policy Dispensation?</vt:lpstr>
      <vt:lpstr>Technology End of Support / End of Life Risks</vt:lpstr>
      <vt:lpstr>Risk Process Workflow – Not for Vulnerabilities or CSANs</vt:lpstr>
      <vt:lpstr>Risk Submission and Assessment Responsibilities (2)</vt:lpstr>
      <vt:lpstr>Automated and Manual Policy Dispensations (PDs)</vt:lpstr>
      <vt:lpstr>PowerPoint Presentation</vt:lpstr>
      <vt:lpstr>Emergency, Critical and High Technical Vulnerabilities</vt:lpstr>
      <vt:lpstr>General Vulnerability Workflow (excl. CSANs)</vt:lpstr>
      <vt:lpstr>CSAN Workflow</vt:lpstr>
      <vt:lpstr>PowerPoint Presentation</vt:lpstr>
      <vt:lpstr>End-of-Life / End-of-Support Process</vt:lpstr>
      <vt:lpstr>PowerPoint Presentation</vt:lpstr>
      <vt:lpstr>Cyber GRC and CSAN Contact List</vt:lpstr>
      <vt:lpstr>End of Document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Vodafone Branded PPT Template Slides</dc:title>
  <dc:creator/>
  <cp:lastModifiedBy/>
  <cp:revision>100</cp:revision>
  <cp:lastPrinted>2011-08-30T12:20:26Z</cp:lastPrinted>
  <dcterms:created xsi:type="dcterms:W3CDTF">2013-08-14T12:09:46Z</dcterms:created>
  <dcterms:modified xsi:type="dcterms:W3CDTF">2022-02-17T06:15:19Z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0x0101004AE1B555E600BB49A9B19CCBEE6B4B1F</vt:lpwstr>
  </property>
  <property fmtid="{D5CDD505-2E9C-101B-9397-08002B2CF9AE}" pid="4" name="ProductMarketingAssetType">
    <vt:lpwstr>770;#Customer Presentation|47b639fd-80ee-4bcc-ad9c-8809a5b0a8cd</vt:lpwstr>
  </property>
  <property fmtid="{D5CDD505-2E9C-101B-9397-08002B2CF9AE}" pid="5" name="Order">
    <vt:r8>3100</vt:r8>
  </property>
  <property fmtid="{D5CDD505-2E9C-101B-9397-08002B2CF9AE}" pid="6" name="MSIP_Label_0359f705-2ba0-454b-9cfc-6ce5bcaac040_Enabled">
    <vt:lpwstr>true</vt:lpwstr>
  </property>
  <property fmtid="{D5CDD505-2E9C-101B-9397-08002B2CF9AE}" pid="7" name="MSIP_Label_0359f705-2ba0-454b-9cfc-6ce5bcaac040_SetDate">
    <vt:lpwstr>2022-02-17T06:15:01Z</vt:lpwstr>
  </property>
  <property fmtid="{D5CDD505-2E9C-101B-9397-08002B2CF9AE}" pid="8" name="MSIP_Label_0359f705-2ba0-454b-9cfc-6ce5bcaac040_Method">
    <vt:lpwstr>Standard</vt:lpwstr>
  </property>
  <property fmtid="{D5CDD505-2E9C-101B-9397-08002B2CF9AE}" pid="9" name="MSIP_Label_0359f705-2ba0-454b-9cfc-6ce5bcaac040_Name">
    <vt:lpwstr>0359f705-2ba0-454b-9cfc-6ce5bcaac040</vt:lpwstr>
  </property>
  <property fmtid="{D5CDD505-2E9C-101B-9397-08002B2CF9AE}" pid="10" name="MSIP_Label_0359f705-2ba0-454b-9cfc-6ce5bcaac040_SiteId">
    <vt:lpwstr>68283f3b-8487-4c86-adb3-a5228f18b893</vt:lpwstr>
  </property>
  <property fmtid="{D5CDD505-2E9C-101B-9397-08002B2CF9AE}" pid="11" name="MSIP_Label_0359f705-2ba0-454b-9cfc-6ce5bcaac040_ActionId">
    <vt:lpwstr>c22834d5-e725-45c2-88c1-55d600370c6f</vt:lpwstr>
  </property>
  <property fmtid="{D5CDD505-2E9C-101B-9397-08002B2CF9AE}" pid="12" name="MSIP_Label_0359f705-2ba0-454b-9cfc-6ce5bcaac040_ContentBits">
    <vt:lpwstr>2</vt:lpwstr>
  </property>
</Properties>
</file>